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7" r:id="rId2"/>
    <p:sldId id="267" r:id="rId3"/>
    <p:sldId id="269" r:id="rId4"/>
    <p:sldId id="262" r:id="rId5"/>
    <p:sldId id="263" r:id="rId6"/>
    <p:sldId id="270" r:id="rId7"/>
    <p:sldId id="271" r:id="rId8"/>
    <p:sldId id="272" r:id="rId9"/>
    <p:sldId id="258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9" d="100"/>
          <a:sy n="89" d="100"/>
        </p:scale>
        <p:origin x="278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1AECF6-FBF0-4320-A60C-966609C3416B}" type="datetimeFigureOut">
              <a:rPr lang="ru-RU" smtClean="0"/>
              <a:t>06.03.2025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84F369-8763-4A4F-9800-F9489F1245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32758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g20f7af2584a_0_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6" name="Google Shape;206;g20f7af2584a_0_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6671003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Google Shape;225;gfa30a77ac9_0_7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6" name="Google Shape;226;gfa30a77ac9_0_7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83920774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Google Shape;225;gfa30a77ac9_0_7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6" name="Google Shape;226;gfa30a77ac9_0_7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86993391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Google Shape;225;gfa30a77ac9_0_7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6" name="Google Shape;226;gfa30a77ac9_0_7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66888360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Google Shape;225;gfa30a77ac9_0_7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6" name="Google Shape;226;gfa30a77ac9_0_7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4035720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Google Shape;225;gfa30a77ac9_0_7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6" name="Google Shape;226;gfa30a77ac9_0_7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68321446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Google Shape;225;gfa30a77ac9_0_7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6" name="Google Shape;226;gfa30a77ac9_0_7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65012243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Google Shape;225;gfa30a77ac9_0_7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6" name="Google Shape;226;gfa30a77ac9_0_7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62315008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Google Shape;225;gfa30a77ac9_0_7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6" name="Google Shape;226;gfa30a77ac9_0_7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9380728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 slid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 txBox="1">
            <a:spLocks noGrp="1"/>
          </p:cNvSpPr>
          <p:nvPr>
            <p:ph type="ctrTitle"/>
          </p:nvPr>
        </p:nvSpPr>
        <p:spPr>
          <a:xfrm>
            <a:off x="2385867" y="1746633"/>
            <a:ext cx="5531200" cy="2237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ubTitle" idx="1"/>
          </p:nvPr>
        </p:nvSpPr>
        <p:spPr>
          <a:xfrm>
            <a:off x="6892267" y="5029600"/>
            <a:ext cx="4058400" cy="70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9pPr>
          </a:lstStyle>
          <a:p>
            <a:endParaRPr/>
          </a:p>
        </p:txBody>
      </p:sp>
      <p:sp>
        <p:nvSpPr>
          <p:cNvPr id="11" name="Google Shape;11;p2"/>
          <p:cNvSpPr txBox="1"/>
          <p:nvPr/>
        </p:nvSpPr>
        <p:spPr>
          <a:xfrm>
            <a:off x="459067" y="6338245"/>
            <a:ext cx="11304800" cy="24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>
              <a:buClr>
                <a:srgbClr val="000000"/>
              </a:buClr>
              <a:buFont typeface="Arial"/>
              <a:buNone/>
            </a:pPr>
            <a:r>
              <a:rPr lang="en" sz="1333" kern="0">
                <a:solidFill>
                  <a:srgbClr val="FFFFFF"/>
                </a:solidFill>
                <a:latin typeface="Source Code Pro"/>
                <a:ea typeface="Source Code Pro"/>
                <a:cs typeface="Source Code Pro"/>
                <a:sym typeface="Source Code Pro"/>
              </a:rPr>
              <a:t>1 0 1 1   0 1 1   0 1   1 0 1 1 0 0 1   1 0   1 1 0 1 1   0 1 1   0 1   1 1 0 1 1 0   1 1 0 1 1 1   1 1 0 1 </a:t>
            </a:r>
            <a:endParaRPr sz="1333" kern="0">
              <a:solidFill>
                <a:srgbClr val="FFFFFF"/>
              </a:solidFill>
              <a:latin typeface="Source Code Pro"/>
              <a:ea typeface="Source Code Pro"/>
              <a:cs typeface="Source Code Pro"/>
              <a:sym typeface="Source Code Pro"/>
            </a:endParaRPr>
          </a:p>
        </p:txBody>
      </p:sp>
      <p:sp>
        <p:nvSpPr>
          <p:cNvPr id="12" name="Google Shape;12;p2"/>
          <p:cNvSpPr/>
          <p:nvPr/>
        </p:nvSpPr>
        <p:spPr>
          <a:xfrm>
            <a:off x="15433" y="0"/>
            <a:ext cx="4064800" cy="5532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13" name="Google Shape;13;p2"/>
          <p:cNvSpPr/>
          <p:nvPr/>
        </p:nvSpPr>
        <p:spPr>
          <a:xfrm>
            <a:off x="4079067" y="0"/>
            <a:ext cx="8112800" cy="5532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0270456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Google Shape;21;p4"/>
          <p:cNvGrpSpPr/>
          <p:nvPr/>
        </p:nvGrpSpPr>
        <p:grpSpPr>
          <a:xfrm>
            <a:off x="528667" y="227233"/>
            <a:ext cx="11146835" cy="5864596"/>
            <a:chOff x="1054783" y="1029605"/>
            <a:chExt cx="7587010" cy="3902100"/>
          </a:xfrm>
        </p:grpSpPr>
        <p:sp>
          <p:nvSpPr>
            <p:cNvPr id="22" name="Google Shape;22;p4"/>
            <p:cNvSpPr/>
            <p:nvPr/>
          </p:nvSpPr>
          <p:spPr>
            <a:xfrm>
              <a:off x="1054793" y="1029605"/>
              <a:ext cx="7587000" cy="3902100"/>
            </a:xfrm>
            <a:prstGeom prst="rect">
              <a:avLst/>
            </a:prstGeom>
            <a:solidFill>
              <a:schemeClr val="lt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3" name="Google Shape;23;p4"/>
            <p:cNvSpPr/>
            <p:nvPr/>
          </p:nvSpPr>
          <p:spPr>
            <a:xfrm>
              <a:off x="1054783" y="1029605"/>
              <a:ext cx="7587000" cy="226200"/>
            </a:xfrm>
            <a:prstGeom prst="rect">
              <a:avLst/>
            </a:prstGeom>
            <a:solidFill>
              <a:schemeClr val="lt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sp>
        <p:nvSpPr>
          <p:cNvPr id="24" name="Google Shape;24;p4"/>
          <p:cNvSpPr txBox="1">
            <a:spLocks noGrp="1"/>
          </p:cNvSpPr>
          <p:nvPr>
            <p:ph type="title"/>
          </p:nvPr>
        </p:nvSpPr>
        <p:spPr>
          <a:xfrm>
            <a:off x="959984" y="612171"/>
            <a:ext cx="102720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body" idx="1"/>
          </p:nvPr>
        </p:nvSpPr>
        <p:spPr>
          <a:xfrm>
            <a:off x="960000" y="1650933"/>
            <a:ext cx="10272000" cy="508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06390">
              <a:spcBef>
                <a:spcPts val="0"/>
              </a:spcBef>
              <a:spcAft>
                <a:spcPts val="0"/>
              </a:spcAft>
              <a:buSzPts val="1200"/>
              <a:buAutoNum type="arabicPeriod"/>
              <a:defRPr/>
            </a:lvl1pPr>
            <a:lvl2pPr marL="1219170" lvl="1" indent="-406390">
              <a:spcBef>
                <a:spcPts val="0"/>
              </a:spcBef>
              <a:spcAft>
                <a:spcPts val="0"/>
              </a:spcAft>
              <a:buSzPts val="1200"/>
              <a:buAutoNum type="alphaLcPeriod"/>
              <a:defRPr/>
            </a:lvl2pPr>
            <a:lvl3pPr marL="1828754" lvl="2" indent="-406390">
              <a:spcBef>
                <a:spcPts val="0"/>
              </a:spcBef>
              <a:spcAft>
                <a:spcPts val="0"/>
              </a:spcAft>
              <a:buSzPts val="1200"/>
              <a:buAutoNum type="romanLcPeriod"/>
              <a:defRPr/>
            </a:lvl3pPr>
            <a:lvl4pPr marL="2438339" lvl="3" indent="-406390">
              <a:spcBef>
                <a:spcPts val="0"/>
              </a:spcBef>
              <a:spcAft>
                <a:spcPts val="0"/>
              </a:spcAft>
              <a:buSzPts val="1200"/>
              <a:buAutoNum type="arabicPeriod"/>
              <a:defRPr/>
            </a:lvl4pPr>
            <a:lvl5pPr marL="3047924" lvl="4" indent="-406390">
              <a:spcBef>
                <a:spcPts val="0"/>
              </a:spcBef>
              <a:spcAft>
                <a:spcPts val="0"/>
              </a:spcAft>
              <a:buSzPts val="1200"/>
              <a:buAutoNum type="alphaLcPeriod"/>
              <a:defRPr/>
            </a:lvl5pPr>
            <a:lvl6pPr marL="3657509" lvl="5" indent="-406390">
              <a:spcBef>
                <a:spcPts val="0"/>
              </a:spcBef>
              <a:spcAft>
                <a:spcPts val="0"/>
              </a:spcAft>
              <a:buSzPts val="1200"/>
              <a:buAutoNum type="romanLcPeriod"/>
              <a:defRPr/>
            </a:lvl6pPr>
            <a:lvl7pPr marL="4267093" lvl="6" indent="-406390">
              <a:spcBef>
                <a:spcPts val="0"/>
              </a:spcBef>
              <a:spcAft>
                <a:spcPts val="0"/>
              </a:spcAft>
              <a:buSzPts val="1200"/>
              <a:buAutoNum type="arabicPeriod"/>
              <a:defRPr/>
            </a:lvl7pPr>
            <a:lvl8pPr marL="4876678" lvl="7" indent="-406390">
              <a:spcBef>
                <a:spcPts val="0"/>
              </a:spcBef>
              <a:spcAft>
                <a:spcPts val="0"/>
              </a:spcAft>
              <a:buSzPts val="1200"/>
              <a:buAutoNum type="alphaLcPeriod"/>
              <a:defRPr/>
            </a:lvl8pPr>
            <a:lvl9pPr marL="5486263" lvl="8" indent="-406390">
              <a:spcBef>
                <a:spcPts val="0"/>
              </a:spcBef>
              <a:spcAft>
                <a:spcPts val="0"/>
              </a:spcAft>
              <a:buSzPts val="1200"/>
              <a:buAutoNum type="romanLcPeriod"/>
              <a:defRPr/>
            </a:lvl9pPr>
          </a:lstStyle>
          <a:p>
            <a:endParaRPr/>
          </a:p>
        </p:txBody>
      </p:sp>
      <p:sp>
        <p:nvSpPr>
          <p:cNvPr id="26" name="Google Shape;26;p4"/>
          <p:cNvSpPr txBox="1"/>
          <p:nvPr/>
        </p:nvSpPr>
        <p:spPr>
          <a:xfrm>
            <a:off x="459067" y="6338245"/>
            <a:ext cx="11304800" cy="24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>
              <a:buClr>
                <a:srgbClr val="000000"/>
              </a:buClr>
              <a:buFont typeface="Arial"/>
              <a:buNone/>
            </a:pPr>
            <a:r>
              <a:rPr lang="en" sz="1333" kern="0">
                <a:solidFill>
                  <a:srgbClr val="FFFFFF"/>
                </a:solidFill>
                <a:latin typeface="Source Code Pro"/>
                <a:ea typeface="Source Code Pro"/>
                <a:cs typeface="Source Code Pro"/>
                <a:sym typeface="Source Code Pro"/>
              </a:rPr>
              <a:t>1 0 1 1   0 1 1   0 1   1 0 1 1 0 0 1   1 0   1 1 0 1 1   0 1 1   0 1   1 1 0 1 1 0   1 1 0 1 1 1   1 1 0 1 </a:t>
            </a:r>
            <a:endParaRPr sz="1333" kern="0">
              <a:solidFill>
                <a:srgbClr val="FFFFFF"/>
              </a:solidFill>
              <a:latin typeface="Source Code Pro"/>
              <a:ea typeface="Source Code Pro"/>
              <a:cs typeface="Source Code Pro"/>
              <a:sym typeface="Source Code Pro"/>
            </a:endParaRPr>
          </a:p>
        </p:txBody>
      </p:sp>
    </p:spTree>
    <p:extLst>
      <p:ext uri="{BB962C8B-B14F-4D97-AF65-F5344CB8AC3E}">
        <p14:creationId xmlns:p14="http://schemas.microsoft.com/office/powerpoint/2010/main" val="3134875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 point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" name="Google Shape;51;p8"/>
          <p:cNvGrpSpPr/>
          <p:nvPr/>
        </p:nvGrpSpPr>
        <p:grpSpPr>
          <a:xfrm>
            <a:off x="528667" y="227233"/>
            <a:ext cx="11146835" cy="5864596"/>
            <a:chOff x="1054783" y="1029605"/>
            <a:chExt cx="7587010" cy="3902100"/>
          </a:xfrm>
        </p:grpSpPr>
        <p:sp>
          <p:nvSpPr>
            <p:cNvPr id="52" name="Google Shape;52;p8"/>
            <p:cNvSpPr/>
            <p:nvPr/>
          </p:nvSpPr>
          <p:spPr>
            <a:xfrm>
              <a:off x="1054793" y="1029605"/>
              <a:ext cx="7587000" cy="3902100"/>
            </a:xfrm>
            <a:prstGeom prst="rect">
              <a:avLst/>
            </a:prstGeom>
            <a:solidFill>
              <a:schemeClr val="lt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53" name="Google Shape;53;p8"/>
            <p:cNvSpPr/>
            <p:nvPr/>
          </p:nvSpPr>
          <p:spPr>
            <a:xfrm>
              <a:off x="1054783" y="1029605"/>
              <a:ext cx="7587000" cy="226200"/>
            </a:xfrm>
            <a:prstGeom prst="rect">
              <a:avLst/>
            </a:prstGeom>
            <a:solidFill>
              <a:schemeClr val="lt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sp>
        <p:nvSpPr>
          <p:cNvPr id="54" name="Google Shape;54;p8"/>
          <p:cNvSpPr txBox="1"/>
          <p:nvPr/>
        </p:nvSpPr>
        <p:spPr>
          <a:xfrm>
            <a:off x="459067" y="6338245"/>
            <a:ext cx="11304800" cy="24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>
              <a:buClr>
                <a:srgbClr val="000000"/>
              </a:buClr>
              <a:buFont typeface="Arial"/>
              <a:buNone/>
            </a:pPr>
            <a:r>
              <a:rPr lang="en" sz="1333" kern="0">
                <a:solidFill>
                  <a:srgbClr val="FFFFFF"/>
                </a:solidFill>
                <a:latin typeface="Source Code Pro"/>
                <a:ea typeface="Source Code Pro"/>
                <a:cs typeface="Source Code Pro"/>
                <a:sym typeface="Source Code Pro"/>
              </a:rPr>
              <a:t>1 0 1 1   0 1 1   0 1   1 0 1 1 0 0 1   1 0   1 1 0 1 1   0 1 1   0 1   1 1 0 1 1 0   1 1 0 1 1 1   1 1 0 1 </a:t>
            </a:r>
            <a:endParaRPr sz="1333" kern="0">
              <a:solidFill>
                <a:srgbClr val="FFFFFF"/>
              </a:solidFill>
              <a:latin typeface="Source Code Pro"/>
              <a:ea typeface="Source Code Pro"/>
              <a:cs typeface="Source Code Pro"/>
              <a:sym typeface="Source Code Pro"/>
            </a:endParaRPr>
          </a:p>
        </p:txBody>
      </p:sp>
      <p:sp>
        <p:nvSpPr>
          <p:cNvPr id="55" name="Google Shape;55;p8"/>
          <p:cNvSpPr txBox="1">
            <a:spLocks noGrp="1"/>
          </p:cNvSpPr>
          <p:nvPr>
            <p:ph type="title"/>
          </p:nvPr>
        </p:nvSpPr>
        <p:spPr>
          <a:xfrm>
            <a:off x="3735600" y="2557405"/>
            <a:ext cx="7496400" cy="3297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6000"/>
              <a:buNone/>
              <a:defRPr sz="96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7620872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 title and description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7" name="Google Shape;57;p9"/>
          <p:cNvGrpSpPr/>
          <p:nvPr/>
        </p:nvGrpSpPr>
        <p:grpSpPr>
          <a:xfrm>
            <a:off x="528667" y="227233"/>
            <a:ext cx="11146835" cy="5864596"/>
            <a:chOff x="1054783" y="1029605"/>
            <a:chExt cx="7587010" cy="3902100"/>
          </a:xfrm>
        </p:grpSpPr>
        <p:sp>
          <p:nvSpPr>
            <p:cNvPr id="58" name="Google Shape;58;p9"/>
            <p:cNvSpPr/>
            <p:nvPr/>
          </p:nvSpPr>
          <p:spPr>
            <a:xfrm>
              <a:off x="1054793" y="1029605"/>
              <a:ext cx="7587000" cy="3902100"/>
            </a:xfrm>
            <a:prstGeom prst="rect">
              <a:avLst/>
            </a:prstGeom>
            <a:solidFill>
              <a:schemeClr val="lt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59" name="Google Shape;59;p9"/>
            <p:cNvSpPr/>
            <p:nvPr/>
          </p:nvSpPr>
          <p:spPr>
            <a:xfrm>
              <a:off x="1054783" y="1029605"/>
              <a:ext cx="7587000" cy="226200"/>
            </a:xfrm>
            <a:prstGeom prst="rect">
              <a:avLst/>
            </a:prstGeom>
            <a:solidFill>
              <a:schemeClr val="lt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sp>
        <p:nvSpPr>
          <p:cNvPr id="60" name="Google Shape;60;p9"/>
          <p:cNvSpPr txBox="1"/>
          <p:nvPr/>
        </p:nvSpPr>
        <p:spPr>
          <a:xfrm>
            <a:off x="459067" y="6338245"/>
            <a:ext cx="11304800" cy="24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>
              <a:buClr>
                <a:srgbClr val="000000"/>
              </a:buClr>
              <a:buFont typeface="Arial"/>
              <a:buNone/>
            </a:pPr>
            <a:r>
              <a:rPr lang="en" sz="1333" kern="0">
                <a:solidFill>
                  <a:srgbClr val="FFFFFF"/>
                </a:solidFill>
                <a:latin typeface="Source Code Pro"/>
                <a:ea typeface="Source Code Pro"/>
                <a:cs typeface="Source Code Pro"/>
                <a:sym typeface="Source Code Pro"/>
              </a:rPr>
              <a:t>1 0 1 1   0 1 1   0 1   1 0 1 1 0 0 1   1 0   1 1 0 1 1   0 1 1   0 1   1 1 0 1 1 0   1 1 0 1 1 1   1 1 0 1 </a:t>
            </a:r>
            <a:endParaRPr sz="1333" kern="0">
              <a:solidFill>
                <a:srgbClr val="FFFFFF"/>
              </a:solidFill>
              <a:latin typeface="Source Code Pro"/>
              <a:ea typeface="Source Code Pro"/>
              <a:cs typeface="Source Code Pro"/>
              <a:sym typeface="Source Code Pro"/>
            </a:endParaRPr>
          </a:p>
        </p:txBody>
      </p:sp>
      <p:sp>
        <p:nvSpPr>
          <p:cNvPr id="61" name="Google Shape;61;p9"/>
          <p:cNvSpPr txBox="1">
            <a:spLocks noGrp="1"/>
          </p:cNvSpPr>
          <p:nvPr>
            <p:ph type="title"/>
          </p:nvPr>
        </p:nvSpPr>
        <p:spPr>
          <a:xfrm rot="515">
            <a:off x="3209200" y="2164085"/>
            <a:ext cx="8008800" cy="80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9pPr>
          </a:lstStyle>
          <a:p>
            <a:endParaRPr/>
          </a:p>
        </p:txBody>
      </p:sp>
      <p:sp>
        <p:nvSpPr>
          <p:cNvPr id="62" name="Google Shape;62;p9"/>
          <p:cNvSpPr txBox="1">
            <a:spLocks noGrp="1"/>
          </p:cNvSpPr>
          <p:nvPr>
            <p:ph type="subTitle" idx="1"/>
          </p:nvPr>
        </p:nvSpPr>
        <p:spPr>
          <a:xfrm>
            <a:off x="4877600" y="3070728"/>
            <a:ext cx="6340400" cy="1962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2133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8995489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"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4" name="Google Shape;64;p10"/>
          <p:cNvGrpSpPr/>
          <p:nvPr/>
        </p:nvGrpSpPr>
        <p:grpSpPr>
          <a:xfrm>
            <a:off x="528667" y="227233"/>
            <a:ext cx="11146835" cy="5864596"/>
            <a:chOff x="1054783" y="1029605"/>
            <a:chExt cx="7587010" cy="3902100"/>
          </a:xfrm>
        </p:grpSpPr>
        <p:sp>
          <p:nvSpPr>
            <p:cNvPr id="65" name="Google Shape;65;p10"/>
            <p:cNvSpPr/>
            <p:nvPr/>
          </p:nvSpPr>
          <p:spPr>
            <a:xfrm>
              <a:off x="1054793" y="1029605"/>
              <a:ext cx="7587000" cy="3902100"/>
            </a:xfrm>
            <a:prstGeom prst="rect">
              <a:avLst/>
            </a:prstGeom>
            <a:solidFill>
              <a:schemeClr val="lt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66" name="Google Shape;66;p10"/>
            <p:cNvSpPr/>
            <p:nvPr/>
          </p:nvSpPr>
          <p:spPr>
            <a:xfrm>
              <a:off x="1054783" y="1029605"/>
              <a:ext cx="7587000" cy="226200"/>
            </a:xfrm>
            <a:prstGeom prst="rect">
              <a:avLst/>
            </a:prstGeom>
            <a:solidFill>
              <a:schemeClr val="lt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sp>
        <p:nvSpPr>
          <p:cNvPr id="67" name="Google Shape;67;p10"/>
          <p:cNvSpPr txBox="1"/>
          <p:nvPr/>
        </p:nvSpPr>
        <p:spPr>
          <a:xfrm>
            <a:off x="459067" y="6338245"/>
            <a:ext cx="11304800" cy="24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>
              <a:buClr>
                <a:srgbClr val="000000"/>
              </a:buClr>
              <a:buFont typeface="Arial"/>
              <a:buNone/>
            </a:pPr>
            <a:r>
              <a:rPr lang="en" sz="1333" kern="0">
                <a:solidFill>
                  <a:srgbClr val="FFFFFF"/>
                </a:solidFill>
                <a:latin typeface="Source Code Pro"/>
                <a:ea typeface="Source Code Pro"/>
                <a:cs typeface="Source Code Pro"/>
                <a:sym typeface="Source Code Pro"/>
              </a:rPr>
              <a:t>1 0 1 1   0 1 1   0 1   1 0 1 1 0 0 1   1 0   1 1 0 1 1   0 1 1   0 1   1 1 0 1 1 0   1 1 0 1 1 1   1 1 0 1 </a:t>
            </a:r>
            <a:endParaRPr sz="1333" kern="0">
              <a:solidFill>
                <a:srgbClr val="FFFFFF"/>
              </a:solidFill>
              <a:latin typeface="Source Code Pro"/>
              <a:ea typeface="Source Code Pro"/>
              <a:cs typeface="Source Code Pro"/>
              <a:sym typeface="Source Code Pro"/>
            </a:endParaRPr>
          </a:p>
        </p:txBody>
      </p:sp>
      <p:sp>
        <p:nvSpPr>
          <p:cNvPr id="68" name="Google Shape;68;p10"/>
          <p:cNvSpPr txBox="1">
            <a:spLocks noGrp="1"/>
          </p:cNvSpPr>
          <p:nvPr>
            <p:ph type="title"/>
          </p:nvPr>
        </p:nvSpPr>
        <p:spPr>
          <a:xfrm>
            <a:off x="960000" y="2978500"/>
            <a:ext cx="10272000" cy="8204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300"/>
              <a:buNone/>
              <a:defRPr sz="4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312398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noFill/>
        <a:effectLst/>
      </p:bgPr>
    </p:bg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33064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Background"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3" name="Google Shape;183;p22"/>
          <p:cNvGrpSpPr/>
          <p:nvPr/>
        </p:nvGrpSpPr>
        <p:grpSpPr>
          <a:xfrm>
            <a:off x="1030033" y="968833"/>
            <a:ext cx="8770800" cy="4584400"/>
            <a:chOff x="772525" y="726625"/>
            <a:chExt cx="6578100" cy="3438300"/>
          </a:xfrm>
        </p:grpSpPr>
        <p:sp>
          <p:nvSpPr>
            <p:cNvPr id="184" name="Google Shape;184;p22"/>
            <p:cNvSpPr/>
            <p:nvPr/>
          </p:nvSpPr>
          <p:spPr>
            <a:xfrm>
              <a:off x="772525" y="726625"/>
              <a:ext cx="6578100" cy="3438300"/>
            </a:xfrm>
            <a:prstGeom prst="rect">
              <a:avLst/>
            </a:prstGeom>
            <a:solidFill>
              <a:schemeClr val="lt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85" name="Google Shape;185;p22"/>
            <p:cNvSpPr/>
            <p:nvPr/>
          </p:nvSpPr>
          <p:spPr>
            <a:xfrm>
              <a:off x="772525" y="726625"/>
              <a:ext cx="6578100" cy="255300"/>
            </a:xfrm>
            <a:prstGeom prst="rect">
              <a:avLst/>
            </a:prstGeom>
            <a:solidFill>
              <a:schemeClr val="lt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grpSp>
        <p:nvGrpSpPr>
          <p:cNvPr id="186" name="Google Shape;186;p22"/>
          <p:cNvGrpSpPr/>
          <p:nvPr/>
        </p:nvGrpSpPr>
        <p:grpSpPr>
          <a:xfrm>
            <a:off x="6565567" y="3979100"/>
            <a:ext cx="4596400" cy="2112800"/>
            <a:chOff x="4924175" y="3441525"/>
            <a:chExt cx="3447300" cy="1584600"/>
          </a:xfrm>
        </p:grpSpPr>
        <p:sp>
          <p:nvSpPr>
            <p:cNvPr id="187" name="Google Shape;187;p22"/>
            <p:cNvSpPr/>
            <p:nvPr/>
          </p:nvSpPr>
          <p:spPr>
            <a:xfrm>
              <a:off x="4924175" y="3441525"/>
              <a:ext cx="3447300" cy="1584600"/>
            </a:xfrm>
            <a:prstGeom prst="rect">
              <a:avLst/>
            </a:prstGeom>
            <a:solidFill>
              <a:schemeClr val="lt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88" name="Google Shape;188;p22"/>
            <p:cNvSpPr/>
            <p:nvPr/>
          </p:nvSpPr>
          <p:spPr>
            <a:xfrm>
              <a:off x="4924175" y="3441525"/>
              <a:ext cx="3447300" cy="255300"/>
            </a:xfrm>
            <a:prstGeom prst="rect">
              <a:avLst/>
            </a:prstGeom>
            <a:solidFill>
              <a:schemeClr val="lt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sp>
        <p:nvSpPr>
          <p:cNvPr id="189" name="Google Shape;189;p22"/>
          <p:cNvSpPr txBox="1"/>
          <p:nvPr/>
        </p:nvSpPr>
        <p:spPr>
          <a:xfrm>
            <a:off x="459067" y="6338245"/>
            <a:ext cx="11304800" cy="24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>
              <a:buClr>
                <a:srgbClr val="000000"/>
              </a:buClr>
              <a:buFont typeface="Arial"/>
              <a:buNone/>
            </a:pPr>
            <a:r>
              <a:rPr lang="en" sz="1333" kern="0">
                <a:solidFill>
                  <a:srgbClr val="FFFFFF"/>
                </a:solidFill>
                <a:latin typeface="Source Code Pro"/>
                <a:ea typeface="Source Code Pro"/>
                <a:cs typeface="Source Code Pro"/>
                <a:sym typeface="Source Code Pro"/>
              </a:rPr>
              <a:t>1 0 1 1   0 1 1   0 1   1 0 1 1 0 0 1   1 0   1 1 0 1 1   0 1 1   0 1   1 1 0 1 1 0   1 1 0 1 1 1   1 1 0 1 </a:t>
            </a:r>
            <a:endParaRPr sz="1333" kern="0">
              <a:solidFill>
                <a:srgbClr val="FFFFFF"/>
              </a:solidFill>
              <a:latin typeface="Source Code Pro"/>
              <a:ea typeface="Source Code Pro"/>
              <a:cs typeface="Source Code Pro"/>
              <a:sym typeface="Source Code Pro"/>
            </a:endParaRPr>
          </a:p>
        </p:txBody>
      </p:sp>
      <p:grpSp>
        <p:nvGrpSpPr>
          <p:cNvPr id="190" name="Google Shape;190;p22"/>
          <p:cNvGrpSpPr/>
          <p:nvPr/>
        </p:nvGrpSpPr>
        <p:grpSpPr>
          <a:xfrm>
            <a:off x="15434" y="0"/>
            <a:ext cx="12176433" cy="553200"/>
            <a:chOff x="11575" y="0"/>
            <a:chExt cx="9132325" cy="414900"/>
          </a:xfrm>
        </p:grpSpPr>
        <p:sp>
          <p:nvSpPr>
            <p:cNvPr id="191" name="Google Shape;191;p22"/>
            <p:cNvSpPr/>
            <p:nvPr/>
          </p:nvSpPr>
          <p:spPr>
            <a:xfrm>
              <a:off x="11575" y="0"/>
              <a:ext cx="3048600" cy="4149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92" name="Google Shape;192;p22"/>
            <p:cNvSpPr/>
            <p:nvPr/>
          </p:nvSpPr>
          <p:spPr>
            <a:xfrm>
              <a:off x="3059300" y="0"/>
              <a:ext cx="6084600" cy="414900"/>
            </a:xfrm>
            <a:prstGeom prst="rect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6404347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Background 1">
    <p:spTree>
      <p:nvGrpSpPr>
        <p:cNvPr id="1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4" name="Google Shape;194;p23"/>
          <p:cNvGrpSpPr/>
          <p:nvPr/>
        </p:nvGrpSpPr>
        <p:grpSpPr>
          <a:xfrm>
            <a:off x="528667" y="227233"/>
            <a:ext cx="11146835" cy="5864596"/>
            <a:chOff x="1054783" y="1029605"/>
            <a:chExt cx="7587010" cy="3902100"/>
          </a:xfrm>
        </p:grpSpPr>
        <p:sp>
          <p:nvSpPr>
            <p:cNvPr id="195" name="Google Shape;195;p23"/>
            <p:cNvSpPr/>
            <p:nvPr/>
          </p:nvSpPr>
          <p:spPr>
            <a:xfrm>
              <a:off x="1054793" y="1029605"/>
              <a:ext cx="7587000" cy="3902100"/>
            </a:xfrm>
            <a:prstGeom prst="rect">
              <a:avLst/>
            </a:prstGeom>
            <a:solidFill>
              <a:schemeClr val="lt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96" name="Google Shape;196;p23"/>
            <p:cNvSpPr/>
            <p:nvPr/>
          </p:nvSpPr>
          <p:spPr>
            <a:xfrm>
              <a:off x="1054783" y="1029605"/>
              <a:ext cx="7587000" cy="226200"/>
            </a:xfrm>
            <a:prstGeom prst="rect">
              <a:avLst/>
            </a:prstGeom>
            <a:solidFill>
              <a:schemeClr val="lt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sp>
        <p:nvSpPr>
          <p:cNvPr id="197" name="Google Shape;197;p23"/>
          <p:cNvSpPr txBox="1"/>
          <p:nvPr/>
        </p:nvSpPr>
        <p:spPr>
          <a:xfrm>
            <a:off x="459067" y="6338245"/>
            <a:ext cx="11304800" cy="24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>
              <a:buClr>
                <a:srgbClr val="000000"/>
              </a:buClr>
              <a:buFont typeface="Arial"/>
              <a:buNone/>
            </a:pPr>
            <a:r>
              <a:rPr lang="en" sz="1333" kern="0">
                <a:solidFill>
                  <a:srgbClr val="FFFFFF"/>
                </a:solidFill>
                <a:latin typeface="Source Code Pro"/>
                <a:ea typeface="Source Code Pro"/>
                <a:cs typeface="Source Code Pro"/>
                <a:sym typeface="Source Code Pro"/>
              </a:rPr>
              <a:t>1 0 1 1   0 1 1   0 1   1 0 1 1 0 0 1   1 0   1 1 0 1 1   0 1 1   0 1   1 1 0 1 1 0   1 1 0 1 1 1   1 1 0 1 </a:t>
            </a:r>
            <a:endParaRPr sz="1333" kern="0">
              <a:solidFill>
                <a:srgbClr val="FFFFFF"/>
              </a:solidFill>
              <a:latin typeface="Source Code Pro"/>
              <a:ea typeface="Source Code Pro"/>
              <a:cs typeface="Source Code Pro"/>
              <a:sym typeface="Source Code Pro"/>
            </a:endParaRPr>
          </a:p>
        </p:txBody>
      </p:sp>
    </p:spTree>
    <p:extLst>
      <p:ext uri="{BB962C8B-B14F-4D97-AF65-F5344CB8AC3E}">
        <p14:creationId xmlns:p14="http://schemas.microsoft.com/office/powerpoint/2010/main" val="3703478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960000" y="618400"/>
            <a:ext cx="102720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Quantico"/>
              <a:buNone/>
              <a:defRPr sz="3300">
                <a:solidFill>
                  <a:schemeClr val="dk1"/>
                </a:solidFill>
                <a:latin typeface="Quantico"/>
                <a:ea typeface="Quantico"/>
                <a:cs typeface="Quantico"/>
                <a:sym typeface="Quantic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Quantico"/>
              <a:buNone/>
              <a:defRPr sz="3300" b="1">
                <a:solidFill>
                  <a:schemeClr val="dk1"/>
                </a:solidFill>
                <a:latin typeface="Quantico"/>
                <a:ea typeface="Quantico"/>
                <a:cs typeface="Quantico"/>
                <a:sym typeface="Quantico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Quantico"/>
              <a:buNone/>
              <a:defRPr sz="3300" b="1">
                <a:solidFill>
                  <a:schemeClr val="dk1"/>
                </a:solidFill>
                <a:latin typeface="Quantico"/>
                <a:ea typeface="Quantico"/>
                <a:cs typeface="Quantico"/>
                <a:sym typeface="Quantico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Quantico"/>
              <a:buNone/>
              <a:defRPr sz="3300" b="1">
                <a:solidFill>
                  <a:schemeClr val="dk1"/>
                </a:solidFill>
                <a:latin typeface="Quantico"/>
                <a:ea typeface="Quantico"/>
                <a:cs typeface="Quantico"/>
                <a:sym typeface="Quantico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Quantico"/>
              <a:buNone/>
              <a:defRPr sz="3300" b="1">
                <a:solidFill>
                  <a:schemeClr val="dk1"/>
                </a:solidFill>
                <a:latin typeface="Quantico"/>
                <a:ea typeface="Quantico"/>
                <a:cs typeface="Quantico"/>
                <a:sym typeface="Quantico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Quantico"/>
              <a:buNone/>
              <a:defRPr sz="3300" b="1">
                <a:solidFill>
                  <a:schemeClr val="dk1"/>
                </a:solidFill>
                <a:latin typeface="Quantico"/>
                <a:ea typeface="Quantico"/>
                <a:cs typeface="Quantico"/>
                <a:sym typeface="Quantico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Quantico"/>
              <a:buNone/>
              <a:defRPr sz="3300" b="1">
                <a:solidFill>
                  <a:schemeClr val="dk1"/>
                </a:solidFill>
                <a:latin typeface="Quantico"/>
                <a:ea typeface="Quantico"/>
                <a:cs typeface="Quantico"/>
                <a:sym typeface="Quantico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Quantico"/>
              <a:buNone/>
              <a:defRPr sz="3300" b="1">
                <a:solidFill>
                  <a:schemeClr val="dk1"/>
                </a:solidFill>
                <a:latin typeface="Quantico"/>
                <a:ea typeface="Quantico"/>
                <a:cs typeface="Quantico"/>
                <a:sym typeface="Quantico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Quantico"/>
              <a:buNone/>
              <a:defRPr sz="3300" b="1">
                <a:solidFill>
                  <a:schemeClr val="dk1"/>
                </a:solidFill>
                <a:latin typeface="Quantico"/>
                <a:ea typeface="Quantico"/>
                <a:cs typeface="Quantico"/>
                <a:sym typeface="Quantico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960000" y="1536633"/>
            <a:ext cx="102720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Source Code Pro"/>
              <a:buChar char="●"/>
              <a:defRPr sz="1200">
                <a:solidFill>
                  <a:schemeClr val="dk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1pPr>
            <a:lvl2pPr marL="914400" lvl="1" indent="-304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Source Code Pro"/>
              <a:buChar char="○"/>
              <a:defRPr sz="1200">
                <a:solidFill>
                  <a:schemeClr val="dk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2pPr>
            <a:lvl3pPr marL="1371600" lvl="2" indent="-304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Source Code Pro"/>
              <a:buChar char="■"/>
              <a:defRPr sz="1200">
                <a:solidFill>
                  <a:schemeClr val="dk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3pPr>
            <a:lvl4pPr marL="1828800" lvl="3" indent="-304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Source Code Pro"/>
              <a:buChar char="●"/>
              <a:defRPr sz="1200">
                <a:solidFill>
                  <a:schemeClr val="dk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4pPr>
            <a:lvl5pPr marL="2286000" lvl="4" indent="-304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Source Code Pro"/>
              <a:buChar char="○"/>
              <a:defRPr sz="1200">
                <a:solidFill>
                  <a:schemeClr val="dk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5pPr>
            <a:lvl6pPr marL="2743200" lvl="5" indent="-304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Source Code Pro"/>
              <a:buChar char="■"/>
              <a:defRPr sz="1200">
                <a:solidFill>
                  <a:schemeClr val="dk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6pPr>
            <a:lvl7pPr marL="3200400" lvl="6" indent="-304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Source Code Pro"/>
              <a:buChar char="●"/>
              <a:defRPr sz="1200">
                <a:solidFill>
                  <a:schemeClr val="dk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7pPr>
            <a:lvl8pPr marL="3657600" lvl="7" indent="-304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Source Code Pro"/>
              <a:buChar char="○"/>
              <a:defRPr sz="1200">
                <a:solidFill>
                  <a:schemeClr val="dk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8pPr>
            <a:lvl9pPr marL="4114800" lvl="8" indent="-304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Source Code Pro"/>
              <a:buChar char="■"/>
              <a:defRPr sz="1200">
                <a:solidFill>
                  <a:schemeClr val="dk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939779377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8" r:id="rId7"/>
    <p:sldLayoutId id="2147483669" r:id="rId8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8" name="Google Shape;208;p27"/>
          <p:cNvGrpSpPr/>
          <p:nvPr/>
        </p:nvGrpSpPr>
        <p:grpSpPr>
          <a:xfrm>
            <a:off x="1030033" y="968833"/>
            <a:ext cx="8770800" cy="4584400"/>
            <a:chOff x="772525" y="726625"/>
            <a:chExt cx="6578100" cy="3438300"/>
          </a:xfrm>
        </p:grpSpPr>
        <p:sp>
          <p:nvSpPr>
            <p:cNvPr id="209" name="Google Shape;209;p27"/>
            <p:cNvSpPr/>
            <p:nvPr/>
          </p:nvSpPr>
          <p:spPr>
            <a:xfrm>
              <a:off x="772525" y="726625"/>
              <a:ext cx="6578100" cy="3438300"/>
            </a:xfrm>
            <a:prstGeom prst="rect">
              <a:avLst/>
            </a:prstGeom>
            <a:solidFill>
              <a:schemeClr val="lt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10" name="Google Shape;210;p27"/>
            <p:cNvSpPr/>
            <p:nvPr/>
          </p:nvSpPr>
          <p:spPr>
            <a:xfrm>
              <a:off x="772525" y="726625"/>
              <a:ext cx="6578100" cy="255300"/>
            </a:xfrm>
            <a:prstGeom prst="rect">
              <a:avLst/>
            </a:prstGeom>
            <a:solidFill>
              <a:schemeClr val="lt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grpSp>
        <p:nvGrpSpPr>
          <p:cNvPr id="211" name="Google Shape;211;p27"/>
          <p:cNvGrpSpPr/>
          <p:nvPr/>
        </p:nvGrpSpPr>
        <p:grpSpPr>
          <a:xfrm>
            <a:off x="6565567" y="4588700"/>
            <a:ext cx="4596400" cy="1283200"/>
            <a:chOff x="4924175" y="3441525"/>
            <a:chExt cx="3447300" cy="962400"/>
          </a:xfrm>
        </p:grpSpPr>
        <p:sp>
          <p:nvSpPr>
            <p:cNvPr id="212" name="Google Shape;212;p27"/>
            <p:cNvSpPr/>
            <p:nvPr/>
          </p:nvSpPr>
          <p:spPr>
            <a:xfrm>
              <a:off x="4924175" y="3441525"/>
              <a:ext cx="3447300" cy="962400"/>
            </a:xfrm>
            <a:prstGeom prst="rect">
              <a:avLst/>
            </a:prstGeom>
            <a:solidFill>
              <a:schemeClr val="lt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13" name="Google Shape;213;p27"/>
            <p:cNvSpPr/>
            <p:nvPr/>
          </p:nvSpPr>
          <p:spPr>
            <a:xfrm>
              <a:off x="4924175" y="3441525"/>
              <a:ext cx="3447300" cy="255300"/>
            </a:xfrm>
            <a:prstGeom prst="rect">
              <a:avLst/>
            </a:prstGeom>
            <a:solidFill>
              <a:schemeClr val="lt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grpSp>
        <p:nvGrpSpPr>
          <p:cNvPr id="214" name="Google Shape;214;p27"/>
          <p:cNvGrpSpPr/>
          <p:nvPr/>
        </p:nvGrpSpPr>
        <p:grpSpPr>
          <a:xfrm>
            <a:off x="9132558" y="1746635"/>
            <a:ext cx="2486444" cy="2182724"/>
            <a:chOff x="1054812" y="1029590"/>
            <a:chExt cx="3436214" cy="3912627"/>
          </a:xfrm>
        </p:grpSpPr>
        <p:sp>
          <p:nvSpPr>
            <p:cNvPr id="215" name="Google Shape;215;p27"/>
            <p:cNvSpPr/>
            <p:nvPr/>
          </p:nvSpPr>
          <p:spPr>
            <a:xfrm>
              <a:off x="1054812" y="1029617"/>
              <a:ext cx="3436200" cy="3912600"/>
            </a:xfrm>
            <a:prstGeom prst="rect">
              <a:avLst/>
            </a:prstGeom>
            <a:solidFill>
              <a:schemeClr val="lt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16" name="Google Shape;216;p27"/>
            <p:cNvSpPr/>
            <p:nvPr/>
          </p:nvSpPr>
          <p:spPr>
            <a:xfrm>
              <a:off x="1054825" y="1029590"/>
              <a:ext cx="3436200" cy="610200"/>
            </a:xfrm>
            <a:prstGeom prst="rect">
              <a:avLst/>
            </a:prstGeom>
            <a:solidFill>
              <a:schemeClr val="lt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867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sp>
        <p:nvSpPr>
          <p:cNvPr id="217" name="Google Shape;217;p27"/>
          <p:cNvSpPr txBox="1"/>
          <p:nvPr/>
        </p:nvSpPr>
        <p:spPr>
          <a:xfrm>
            <a:off x="1344000" y="1845367"/>
            <a:ext cx="937200" cy="80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lnSpc>
                <a:spcPct val="90000"/>
              </a:lnSpc>
              <a:buClr>
                <a:srgbClr val="000000"/>
              </a:buClr>
              <a:buFont typeface="Arial"/>
              <a:buNone/>
            </a:pPr>
            <a:r>
              <a:rPr lang="en" sz="4800" kern="0">
                <a:solidFill>
                  <a:srgbClr val="FFDB5D"/>
                </a:solidFill>
                <a:latin typeface="Quantico"/>
                <a:ea typeface="Quantico"/>
                <a:cs typeface="Quantico"/>
                <a:sym typeface="Quantico"/>
              </a:rPr>
              <a:t>&lt;/</a:t>
            </a:r>
            <a:endParaRPr sz="4800" kern="0">
              <a:solidFill>
                <a:srgbClr val="FFDB5D"/>
              </a:solidFill>
              <a:cs typeface="Arial"/>
              <a:sym typeface="Arial"/>
            </a:endParaRPr>
          </a:p>
        </p:txBody>
      </p:sp>
      <p:sp>
        <p:nvSpPr>
          <p:cNvPr id="218" name="Google Shape;218;p27"/>
          <p:cNvSpPr txBox="1"/>
          <p:nvPr/>
        </p:nvSpPr>
        <p:spPr>
          <a:xfrm>
            <a:off x="7930000" y="3346500"/>
            <a:ext cx="937200" cy="80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lnSpc>
                <a:spcPct val="90000"/>
              </a:lnSpc>
              <a:buClr>
                <a:srgbClr val="000000"/>
              </a:buClr>
              <a:buFont typeface="Arial"/>
              <a:buNone/>
            </a:pPr>
            <a:r>
              <a:rPr lang="en" sz="4800" kern="0">
                <a:solidFill>
                  <a:srgbClr val="FFFFFF"/>
                </a:solidFill>
                <a:latin typeface="Quantico"/>
                <a:ea typeface="Quantico"/>
                <a:cs typeface="Quantico"/>
                <a:sym typeface="Quantico"/>
              </a:rPr>
              <a:t>/&gt;</a:t>
            </a:r>
            <a:endParaRPr sz="4800" kern="0">
              <a:solidFill>
                <a:srgbClr val="FFFFFF"/>
              </a:solidFill>
              <a:cs typeface="Arial"/>
              <a:sym typeface="Arial"/>
            </a:endParaRPr>
          </a:p>
        </p:txBody>
      </p:sp>
      <p:sp>
        <p:nvSpPr>
          <p:cNvPr id="219" name="Google Shape;219;p27"/>
          <p:cNvSpPr txBox="1"/>
          <p:nvPr/>
        </p:nvSpPr>
        <p:spPr>
          <a:xfrm>
            <a:off x="9597943" y="2498133"/>
            <a:ext cx="1622400" cy="99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algn="ctr">
              <a:lnSpc>
                <a:spcPct val="90000"/>
              </a:lnSpc>
              <a:buClr>
                <a:srgbClr val="000000"/>
              </a:buClr>
              <a:buFont typeface="Arial"/>
              <a:buNone/>
            </a:pPr>
            <a:r>
              <a:rPr lang="en" sz="4800" kern="0">
                <a:solidFill>
                  <a:srgbClr val="E81981"/>
                </a:solidFill>
                <a:cs typeface="Arial"/>
                <a:sym typeface="Arial"/>
              </a:rPr>
              <a:t>}</a:t>
            </a:r>
            <a:r>
              <a:rPr lang="en" sz="4800" kern="0">
                <a:solidFill>
                  <a:srgbClr val="FFFFFF"/>
                </a:solidFill>
                <a:cs typeface="Arial"/>
                <a:sym typeface="Arial"/>
              </a:rPr>
              <a:t> /&gt; </a:t>
            </a:r>
            <a:r>
              <a:rPr lang="en" sz="4800" kern="0">
                <a:solidFill>
                  <a:srgbClr val="94EE6B"/>
                </a:solidFill>
                <a:cs typeface="Arial"/>
                <a:sym typeface="Arial"/>
              </a:rPr>
              <a:t>[</a:t>
            </a:r>
            <a:endParaRPr sz="4800" kern="0">
              <a:solidFill>
                <a:srgbClr val="94EE6B"/>
              </a:solidFill>
              <a:cs typeface="Arial"/>
              <a:sym typeface="Arial"/>
            </a:endParaRPr>
          </a:p>
        </p:txBody>
      </p:sp>
      <p:sp>
        <p:nvSpPr>
          <p:cNvPr id="220" name="Google Shape;220;p27"/>
          <p:cNvSpPr txBox="1">
            <a:spLocks noGrp="1"/>
          </p:cNvSpPr>
          <p:nvPr>
            <p:ph type="ctrTitle"/>
          </p:nvPr>
        </p:nvSpPr>
        <p:spPr>
          <a:xfrm>
            <a:off x="2449901" y="1746633"/>
            <a:ext cx="5728531" cy="22372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r>
              <a:rPr lang="ru-RU" sz="4000" b="1" dirty="0"/>
              <a:t>Приложение для работы </a:t>
            </a:r>
            <a:r>
              <a:rPr lang="ru-RU" sz="4000" b="1" dirty="0" smtClean="0"/>
              <a:t>с воспроизведением </a:t>
            </a:r>
            <a:r>
              <a:rPr lang="ru-RU" sz="4000" b="1" dirty="0" smtClean="0"/>
              <a:t>аудио</a:t>
            </a:r>
            <a:endParaRPr sz="4000" b="1" dirty="0">
              <a:solidFill>
                <a:schemeClr val="accent2"/>
              </a:solidFill>
            </a:endParaRPr>
          </a:p>
        </p:txBody>
      </p:sp>
      <p:sp>
        <p:nvSpPr>
          <p:cNvPr id="221" name="Google Shape;221;p27"/>
          <p:cNvSpPr txBox="1">
            <a:spLocks noGrp="1"/>
          </p:cNvSpPr>
          <p:nvPr>
            <p:ph type="subTitle" idx="1"/>
          </p:nvPr>
        </p:nvSpPr>
        <p:spPr>
          <a:xfrm>
            <a:off x="6892267" y="5029600"/>
            <a:ext cx="4269700" cy="7048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indent="0"/>
            <a:r>
              <a:rPr lang="ru-RU" sz="2400" b="1" dirty="0" smtClean="0"/>
              <a:t>Практическая работа №14</a:t>
            </a:r>
            <a:endParaRPr sz="2400" b="1" dirty="0"/>
          </a:p>
        </p:txBody>
      </p:sp>
      <p:sp>
        <p:nvSpPr>
          <p:cNvPr id="222" name="Google Shape;222;p27"/>
          <p:cNvSpPr txBox="1"/>
          <p:nvPr/>
        </p:nvSpPr>
        <p:spPr>
          <a:xfrm>
            <a:off x="714833" y="156415"/>
            <a:ext cx="2666000" cy="24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r>
              <a:rPr lang="en" sz="1333" kern="0">
                <a:solidFill>
                  <a:srgbClr val="FFFFFF"/>
                </a:solidFill>
                <a:latin typeface="Source Code Pro"/>
                <a:ea typeface="Source Code Pro"/>
                <a:cs typeface="Source Code Pro"/>
                <a:sym typeface="Source Code Pro"/>
              </a:rPr>
              <a:t>Pitch Deck</a:t>
            </a:r>
            <a:endParaRPr sz="1333" kern="0">
              <a:solidFill>
                <a:srgbClr val="FFFFFF"/>
              </a:solidFill>
              <a:latin typeface="Source Code Pro"/>
              <a:ea typeface="Source Code Pro"/>
              <a:cs typeface="Source Code Pro"/>
              <a:sym typeface="Source Code Pro"/>
            </a:endParaRPr>
          </a:p>
        </p:txBody>
      </p:sp>
      <p:sp>
        <p:nvSpPr>
          <p:cNvPr id="223" name="Google Shape;223;p27"/>
          <p:cNvSpPr txBox="1"/>
          <p:nvPr/>
        </p:nvSpPr>
        <p:spPr>
          <a:xfrm>
            <a:off x="4973767" y="156415"/>
            <a:ext cx="2666000" cy="24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r>
              <a:rPr lang="en" sz="1333" kern="0">
                <a:solidFill>
                  <a:srgbClr val="FFFFFF"/>
                </a:solidFill>
                <a:latin typeface="Source Code Pro"/>
                <a:ea typeface="Source Code Pro"/>
                <a:cs typeface="Source Code Pro"/>
                <a:sym typeface="Source Code Pro"/>
              </a:rPr>
              <a:t>20xx</a:t>
            </a:r>
            <a:endParaRPr sz="1333" kern="0">
              <a:solidFill>
                <a:srgbClr val="FFFFFF"/>
              </a:solidFill>
              <a:latin typeface="Source Code Pro"/>
              <a:ea typeface="Source Code Pro"/>
              <a:cs typeface="Source Code Pro"/>
              <a:sym typeface="Source Code Pro"/>
            </a:endParaRPr>
          </a:p>
        </p:txBody>
      </p:sp>
    </p:spTree>
    <p:extLst>
      <p:ext uri="{BB962C8B-B14F-4D97-AF65-F5344CB8AC3E}">
        <p14:creationId xmlns:p14="http://schemas.microsoft.com/office/powerpoint/2010/main" val="3625302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28"/>
          <p:cNvSpPr txBox="1">
            <a:spLocks noGrp="1"/>
          </p:cNvSpPr>
          <p:nvPr>
            <p:ph type="title"/>
          </p:nvPr>
        </p:nvSpPr>
        <p:spPr>
          <a:xfrm>
            <a:off x="959984" y="612171"/>
            <a:ext cx="10272000" cy="7636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r>
              <a:rPr lang="en" dirty="0">
                <a:solidFill>
                  <a:schemeClr val="accent2"/>
                </a:solidFill>
              </a:rPr>
              <a:t>&lt;/</a:t>
            </a:r>
            <a:r>
              <a:rPr lang="en" dirty="0"/>
              <a:t> </a:t>
            </a:r>
            <a:r>
              <a:rPr lang="ru-RU" sz="3600" b="1" dirty="0" err="1"/>
              <a:t>MediaElement</a:t>
            </a:r>
            <a:endParaRPr dirty="0"/>
          </a:p>
        </p:txBody>
      </p:sp>
      <p:sp>
        <p:nvSpPr>
          <p:cNvPr id="229" name="Google Shape;229;p28"/>
          <p:cNvSpPr txBox="1">
            <a:spLocks noGrp="1"/>
          </p:cNvSpPr>
          <p:nvPr>
            <p:ph type="body" idx="1"/>
          </p:nvPr>
        </p:nvSpPr>
        <p:spPr>
          <a:xfrm>
            <a:off x="768096" y="1650932"/>
            <a:ext cx="10789920" cy="3990916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indent="0">
              <a:buSzPts val="1100"/>
              <a:buNone/>
            </a:pPr>
            <a:r>
              <a:rPr lang="ru-RU" sz="2400" b="1" dirty="0" err="1"/>
              <a:t>MediaElement</a:t>
            </a:r>
            <a:r>
              <a:rPr lang="ru-RU" sz="2400" b="1" dirty="0"/>
              <a:t>** — используется для воспроизведения аудио или видео.</a:t>
            </a:r>
          </a:p>
          <a:p>
            <a:pPr marL="0" indent="0">
              <a:buSzPts val="1100"/>
              <a:buNone/>
            </a:pPr>
            <a:r>
              <a:rPr lang="ru-RU" sz="2400" b="1" dirty="0"/>
              <a:t>   - Свойство `</a:t>
            </a:r>
            <a:r>
              <a:rPr lang="ru-RU" sz="2400" b="1" dirty="0" err="1"/>
              <a:t>Source</a:t>
            </a:r>
            <a:r>
              <a:rPr lang="ru-RU" sz="2400" b="1" dirty="0"/>
              <a:t>` задаёт путь к </a:t>
            </a:r>
            <a:r>
              <a:rPr lang="ru-RU" sz="2400" b="1" dirty="0" err="1"/>
              <a:t>медиафайлу</a:t>
            </a:r>
            <a:r>
              <a:rPr lang="ru-RU" sz="2400" b="1" dirty="0"/>
              <a:t>.	</a:t>
            </a:r>
          </a:p>
          <a:p>
            <a:pPr marL="0" indent="0">
              <a:buSzPts val="1100"/>
              <a:buNone/>
            </a:pPr>
            <a:r>
              <a:rPr lang="ru-RU" sz="2400" b="1" dirty="0"/>
              <a:t>   - События `</a:t>
            </a:r>
            <a:r>
              <a:rPr lang="ru-RU" sz="2400" b="1" dirty="0" err="1"/>
              <a:t>Play</a:t>
            </a:r>
            <a:r>
              <a:rPr lang="ru-RU" sz="2400" b="1" dirty="0"/>
              <a:t>` и `</a:t>
            </a:r>
            <a:r>
              <a:rPr lang="ru-RU" sz="2400" b="1" dirty="0" err="1"/>
              <a:t>Stop</a:t>
            </a:r>
            <a:r>
              <a:rPr lang="ru-RU" sz="2400" b="1" dirty="0"/>
              <a:t>` управляют воспроизведением.</a:t>
            </a:r>
          </a:p>
        </p:txBody>
      </p:sp>
    </p:spTree>
    <p:extLst>
      <p:ext uri="{BB962C8B-B14F-4D97-AF65-F5344CB8AC3E}">
        <p14:creationId xmlns:p14="http://schemas.microsoft.com/office/powerpoint/2010/main" val="3893211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28"/>
          <p:cNvSpPr txBox="1">
            <a:spLocks noGrp="1"/>
          </p:cNvSpPr>
          <p:nvPr>
            <p:ph type="title"/>
          </p:nvPr>
        </p:nvSpPr>
        <p:spPr>
          <a:xfrm>
            <a:off x="959984" y="612171"/>
            <a:ext cx="10272000" cy="7636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r>
              <a:rPr lang="en" dirty="0" smtClean="0">
                <a:solidFill>
                  <a:schemeClr val="accent2"/>
                </a:solidFill>
              </a:rPr>
              <a:t>&lt;/</a:t>
            </a:r>
            <a:r>
              <a:rPr lang="en" dirty="0" smtClean="0"/>
              <a:t> </a:t>
            </a:r>
            <a:r>
              <a:rPr lang="en-US" b="1" dirty="0" err="1"/>
              <a:t>NuGet</a:t>
            </a:r>
            <a:r>
              <a:rPr lang="en-US" b="1" dirty="0"/>
              <a:t> </a:t>
            </a:r>
            <a:r>
              <a:rPr lang="ru-RU" dirty="0" smtClean="0"/>
              <a:t>	</a:t>
            </a:r>
            <a:endParaRPr dirty="0"/>
          </a:p>
        </p:txBody>
      </p:sp>
      <p:sp>
        <p:nvSpPr>
          <p:cNvPr id="229" name="Google Shape;229;p28"/>
          <p:cNvSpPr txBox="1">
            <a:spLocks noGrp="1"/>
          </p:cNvSpPr>
          <p:nvPr>
            <p:ph type="body" idx="1"/>
          </p:nvPr>
        </p:nvSpPr>
        <p:spPr>
          <a:xfrm>
            <a:off x="701024" y="1272862"/>
            <a:ext cx="10789920" cy="3990916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indent="0">
              <a:buSzPts val="1100"/>
              <a:buNone/>
            </a:pPr>
            <a:r>
              <a:rPr lang="ru-RU" sz="2000" b="1" dirty="0" err="1"/>
              <a:t>NuGet</a:t>
            </a:r>
            <a:r>
              <a:rPr lang="ru-RU" sz="2000" b="1" dirty="0"/>
              <a:t> — это бесплатный пакетный менеджер с открытым исходным кодом для .NET и .NET </a:t>
            </a:r>
            <a:r>
              <a:rPr lang="ru-RU" sz="2000" b="1" dirty="0" err="1"/>
              <a:t>Core</a:t>
            </a:r>
            <a:r>
              <a:rPr lang="ru-RU" sz="2000" b="1" dirty="0"/>
              <a:t>. Он предоставляет простой и удобный способ управления зависимостями в проектах</a:t>
            </a:r>
            <a:r>
              <a:rPr lang="ru-RU" sz="2000" b="1" dirty="0" smtClean="0"/>
              <a:t>.</a:t>
            </a:r>
          </a:p>
          <a:p>
            <a:pPr marL="0" indent="0">
              <a:buSzPts val="1100"/>
              <a:buNone/>
            </a:pPr>
            <a:r>
              <a:rPr lang="ru-RU" sz="2000" b="1" dirty="0" smtClean="0"/>
              <a:t>В нашем случае он мог бы предоставить большой объем компонентов для работы с аудио</a:t>
            </a:r>
            <a:endParaRPr lang="ru-RU" sz="2000" b="1" dirty="0"/>
          </a:p>
          <a:p>
            <a:pPr marL="0" indent="0">
              <a:buSzPts val="1100"/>
              <a:buNone/>
            </a:pPr>
            <a:endParaRPr lang="ru-RU" sz="2000" b="1" dirty="0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96749" y="2769863"/>
            <a:ext cx="5354882" cy="32174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0852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28"/>
          <p:cNvSpPr txBox="1">
            <a:spLocks noGrp="1"/>
          </p:cNvSpPr>
          <p:nvPr>
            <p:ph type="title"/>
          </p:nvPr>
        </p:nvSpPr>
        <p:spPr>
          <a:xfrm>
            <a:off x="959984" y="612171"/>
            <a:ext cx="10272000" cy="7636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r>
              <a:rPr lang="en" dirty="0" smtClean="0">
                <a:solidFill>
                  <a:schemeClr val="accent2"/>
                </a:solidFill>
              </a:rPr>
              <a:t>&lt;/</a:t>
            </a:r>
            <a:r>
              <a:rPr lang="en" dirty="0" smtClean="0"/>
              <a:t> </a:t>
            </a:r>
            <a:r>
              <a:rPr lang="en-US" b="1" dirty="0" err="1"/>
              <a:t>NuGet</a:t>
            </a:r>
            <a:r>
              <a:rPr lang="en-US" b="1" dirty="0"/>
              <a:t> </a:t>
            </a:r>
            <a:r>
              <a:rPr lang="ru-RU" dirty="0" smtClean="0"/>
              <a:t>	</a:t>
            </a:r>
            <a:endParaRPr dirty="0"/>
          </a:p>
        </p:txBody>
      </p:sp>
      <p:sp>
        <p:nvSpPr>
          <p:cNvPr id="229" name="Google Shape;229;p28"/>
          <p:cNvSpPr txBox="1">
            <a:spLocks noGrp="1"/>
          </p:cNvSpPr>
          <p:nvPr>
            <p:ph type="body" idx="1"/>
          </p:nvPr>
        </p:nvSpPr>
        <p:spPr>
          <a:xfrm>
            <a:off x="768096" y="1650932"/>
            <a:ext cx="10789920" cy="3990916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indent="0">
              <a:buSzPts val="1100"/>
              <a:buNone/>
            </a:pPr>
            <a:endParaRPr lang="ru-RU" sz="2000" b="1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02304" y="1276885"/>
            <a:ext cx="8068173" cy="47390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9483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Google Shape;229;p28"/>
          <p:cNvSpPr txBox="1">
            <a:spLocks noGrp="1"/>
          </p:cNvSpPr>
          <p:nvPr>
            <p:ph type="body" idx="1"/>
          </p:nvPr>
        </p:nvSpPr>
        <p:spPr>
          <a:xfrm>
            <a:off x="768096" y="1650932"/>
            <a:ext cx="10789920" cy="3990916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indent="0">
              <a:buSzPts val="1100"/>
              <a:buNone/>
            </a:pPr>
            <a:endParaRPr lang="ru-RU" sz="2000" dirty="0" smtClean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28027" y="752848"/>
            <a:ext cx="8935913" cy="5250398"/>
          </a:xfrm>
          <a:prstGeom prst="rect">
            <a:avLst/>
          </a:prstGeom>
        </p:spPr>
      </p:pic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2895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28"/>
          <p:cNvSpPr txBox="1">
            <a:spLocks noGrp="1"/>
          </p:cNvSpPr>
          <p:nvPr>
            <p:ph type="title"/>
          </p:nvPr>
        </p:nvSpPr>
        <p:spPr>
          <a:xfrm>
            <a:off x="959984" y="612171"/>
            <a:ext cx="10272000" cy="7636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r>
              <a:rPr lang="en" dirty="0" smtClean="0">
                <a:solidFill>
                  <a:schemeClr val="accent2"/>
                </a:solidFill>
              </a:rPr>
              <a:t>&lt;/</a:t>
            </a:r>
            <a:r>
              <a:rPr lang="en" dirty="0" smtClean="0"/>
              <a:t> </a:t>
            </a:r>
            <a:r>
              <a:rPr lang="ru-RU" b="1" dirty="0" smtClean="0"/>
              <a:t>Альтернативы</a:t>
            </a:r>
            <a:r>
              <a:rPr lang="ru-RU" dirty="0" smtClean="0"/>
              <a:t>	</a:t>
            </a:r>
            <a:endParaRPr dirty="0"/>
          </a:p>
        </p:txBody>
      </p:sp>
      <p:sp>
        <p:nvSpPr>
          <p:cNvPr id="229" name="Google Shape;229;p28"/>
          <p:cNvSpPr txBox="1">
            <a:spLocks noGrp="1"/>
          </p:cNvSpPr>
          <p:nvPr>
            <p:ph type="body" idx="1"/>
          </p:nvPr>
        </p:nvSpPr>
        <p:spPr>
          <a:xfrm>
            <a:off x="701024" y="1272862"/>
            <a:ext cx="10789920" cy="3990916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indent="0">
              <a:buSzPts val="1100"/>
              <a:buNone/>
            </a:pPr>
            <a:r>
              <a:rPr lang="en-US" sz="2400" b="1" dirty="0" smtClean="0"/>
              <a:t>	</a:t>
            </a:r>
            <a:r>
              <a:rPr lang="ru-RU" sz="2400" b="1" dirty="0" smtClean="0"/>
              <a:t>В более старых версиях </a:t>
            </a:r>
            <a:r>
              <a:rPr lang="en-US" sz="2400" b="1" dirty="0" smtClean="0"/>
              <a:t>VS </a:t>
            </a:r>
            <a:r>
              <a:rPr lang="ru-RU" sz="2400" b="1" dirty="0" smtClean="0"/>
              <a:t>могут возникать проблемы с </a:t>
            </a:r>
            <a:r>
              <a:rPr lang="ru-RU" sz="2400" b="1" dirty="0" err="1" smtClean="0"/>
              <a:t>подгрузкой</a:t>
            </a:r>
            <a:r>
              <a:rPr lang="ru-RU" sz="2400" b="1" dirty="0" smtClean="0"/>
              <a:t> плагинов </a:t>
            </a:r>
            <a:r>
              <a:rPr lang="ru-RU" sz="2400" b="1" dirty="0" err="1"/>
              <a:t>NuGet</a:t>
            </a:r>
            <a:r>
              <a:rPr lang="ru-RU" sz="2400" b="1" dirty="0"/>
              <a:t> </a:t>
            </a:r>
            <a:r>
              <a:rPr lang="ru-RU" sz="2400" b="1" dirty="0" smtClean="0"/>
              <a:t>. В таком случае рекомендуется обходиться стандартными подходами без дополнительных установок.</a:t>
            </a:r>
          </a:p>
          <a:p>
            <a:pPr marL="0" indent="0">
              <a:buSzPts val="1100"/>
              <a:buNone/>
            </a:pPr>
            <a:r>
              <a:rPr lang="en-US" sz="2400" b="1" dirty="0" smtClean="0"/>
              <a:t>	</a:t>
            </a:r>
            <a:r>
              <a:rPr lang="ru-RU" sz="2400" b="1" dirty="0" smtClean="0"/>
              <a:t>По этой же причине избегаем пока что работы с </a:t>
            </a:r>
            <a:r>
              <a:rPr lang="en-US" sz="2400" b="1" dirty="0" smtClean="0"/>
              <a:t>Maui, </a:t>
            </a:r>
            <a:r>
              <a:rPr lang="ru-RU" sz="2400" b="1" dirty="0" smtClean="0"/>
              <a:t>на который </a:t>
            </a:r>
            <a:r>
              <a:rPr lang="en-US" sz="2400" b="1" dirty="0" smtClean="0"/>
              <a:t>Microsoft </a:t>
            </a:r>
            <a:r>
              <a:rPr lang="ru-RU" sz="2400" b="1" dirty="0" smtClean="0"/>
              <a:t>крайне рекомендует переходить по причине прекращения поддержки </a:t>
            </a:r>
            <a:r>
              <a:rPr lang="en-US" sz="2400" b="1" dirty="0" err="1" smtClean="0"/>
              <a:t>Xamarin</a:t>
            </a:r>
            <a:endParaRPr lang="en-US" sz="2400" b="1" dirty="0" smtClean="0"/>
          </a:p>
          <a:p>
            <a:pPr marL="0" indent="0">
              <a:buSzPts val="1100"/>
              <a:buNone/>
            </a:pPr>
            <a:r>
              <a:rPr lang="en-US" sz="2400" b="1" dirty="0"/>
              <a:t>	</a:t>
            </a:r>
            <a:r>
              <a:rPr lang="ru-RU" sz="2400" b="1" dirty="0" smtClean="0"/>
              <a:t>В таком случае можно всё реализовать через </a:t>
            </a:r>
            <a:r>
              <a:rPr lang="en-US" sz="2400" dirty="0" err="1" smtClean="0"/>
              <a:t>AudioService</a:t>
            </a:r>
            <a:r>
              <a:rPr lang="ru-RU" sz="2400" dirty="0" smtClean="0"/>
              <a:t>.</a:t>
            </a:r>
            <a:endParaRPr lang="ru-RU" sz="2400" b="1" dirty="0" smtClean="0"/>
          </a:p>
          <a:p>
            <a:pPr marL="0" indent="0">
              <a:buSzPts val="1100"/>
              <a:buNone/>
            </a:pPr>
            <a:r>
              <a:rPr lang="ru-RU" sz="2400" b="1" dirty="0" smtClean="0"/>
              <a:t>В описании задания есть подробный план действий.</a:t>
            </a:r>
          </a:p>
          <a:p>
            <a:pPr marL="0" indent="0">
              <a:buSzPts val="1100"/>
              <a:buNone/>
            </a:pPr>
            <a:endParaRPr lang="ru-RU" sz="2400" dirty="0" smtClean="0"/>
          </a:p>
          <a:p>
            <a:pPr marL="0" indent="0">
              <a:buSzPts val="1100"/>
              <a:buNone/>
            </a:pPr>
            <a:r>
              <a:rPr lang="en-US" sz="2400" i="1" dirty="0" smtClean="0"/>
              <a:t>https</a:t>
            </a:r>
            <a:r>
              <a:rPr lang="en-US" sz="2400" i="1" dirty="0"/>
              <a:t>://stackoverflow.com/questions/34256176/how-to-play-sounds-on-xamarin-forms</a:t>
            </a:r>
            <a:endParaRPr lang="ru-RU" sz="2400" i="1" dirty="0" smtClean="0"/>
          </a:p>
        </p:txBody>
      </p:sp>
    </p:spTree>
    <p:extLst>
      <p:ext uri="{BB962C8B-B14F-4D97-AF65-F5344CB8AC3E}">
        <p14:creationId xmlns:p14="http://schemas.microsoft.com/office/powerpoint/2010/main" val="2901130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28"/>
          <p:cNvSpPr txBox="1">
            <a:spLocks noGrp="1"/>
          </p:cNvSpPr>
          <p:nvPr>
            <p:ph type="title"/>
          </p:nvPr>
        </p:nvSpPr>
        <p:spPr>
          <a:xfrm>
            <a:off x="959984" y="612171"/>
            <a:ext cx="10272000" cy="7636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r>
              <a:rPr lang="en" dirty="0" smtClean="0">
                <a:solidFill>
                  <a:schemeClr val="accent2"/>
                </a:solidFill>
              </a:rPr>
              <a:t>&lt;/</a:t>
            </a:r>
            <a:r>
              <a:rPr lang="en" dirty="0" smtClean="0"/>
              <a:t> </a:t>
            </a:r>
            <a:r>
              <a:rPr lang="ru-RU" b="1" dirty="0" smtClean="0"/>
              <a:t>Воспроизведение и остановка</a:t>
            </a:r>
            <a:r>
              <a:rPr lang="ru-RU" dirty="0" smtClean="0"/>
              <a:t>	</a:t>
            </a:r>
            <a:endParaRPr dirty="0"/>
          </a:p>
        </p:txBody>
      </p:sp>
      <p:sp>
        <p:nvSpPr>
          <p:cNvPr id="229" name="Google Shape;229;p28"/>
          <p:cNvSpPr txBox="1">
            <a:spLocks noGrp="1"/>
          </p:cNvSpPr>
          <p:nvPr>
            <p:ph type="body" idx="1"/>
          </p:nvPr>
        </p:nvSpPr>
        <p:spPr>
          <a:xfrm>
            <a:off x="701024" y="1272862"/>
            <a:ext cx="10789920" cy="3990916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indent="0">
              <a:buSzPts val="1100"/>
              <a:buNone/>
            </a:pPr>
            <a:r>
              <a:rPr lang="ru-RU" sz="2000" u="sng" dirty="0" smtClean="0"/>
              <a:t>Добавьте </a:t>
            </a:r>
            <a:r>
              <a:rPr lang="en-US" sz="2000" u="sng" dirty="0" err="1" smtClean="0"/>
              <a:t>AudioService.cs</a:t>
            </a:r>
            <a:r>
              <a:rPr lang="en-US" sz="2000" u="sng" dirty="0" smtClean="0"/>
              <a:t> </a:t>
            </a:r>
            <a:r>
              <a:rPr lang="ru-RU" sz="2000" u="sng" dirty="0" smtClean="0"/>
              <a:t>в файлы </a:t>
            </a:r>
            <a:r>
              <a:rPr lang="en-US" sz="2000" b="1" u="sng" dirty="0" smtClean="0"/>
              <a:t>Android</a:t>
            </a:r>
          </a:p>
          <a:p>
            <a:pPr marL="0" indent="0">
              <a:buSzPts val="1100"/>
              <a:buNone/>
            </a:pPr>
            <a:r>
              <a:rPr lang="ru-RU" sz="2000" dirty="0" smtClean="0"/>
              <a:t>В методе </a:t>
            </a:r>
            <a:r>
              <a:rPr lang="en-US" sz="2000" dirty="0" err="1"/>
              <a:t>PlayAudio</a:t>
            </a:r>
            <a:r>
              <a:rPr lang="en-US" sz="2000" dirty="0" smtClean="0"/>
              <a:t>()</a:t>
            </a:r>
            <a:r>
              <a:rPr lang="ru-RU" sz="2000" dirty="0" smtClean="0"/>
              <a:t> может быть описано следующее</a:t>
            </a:r>
            <a:r>
              <a:rPr lang="en-US" sz="2000" dirty="0" smtClean="0"/>
              <a:t>:	</a:t>
            </a:r>
            <a:endParaRPr lang="ru-RU" sz="2000" dirty="0" smtClean="0"/>
          </a:p>
          <a:p>
            <a:pPr marL="0" indent="0">
              <a:buSzPts val="1100"/>
              <a:buNone/>
            </a:pPr>
            <a:r>
              <a:rPr lang="en-US" sz="2000" dirty="0" smtClean="0"/>
              <a:t>_</a:t>
            </a:r>
            <a:r>
              <a:rPr lang="en-US" sz="2000" dirty="0" err="1"/>
              <a:t>mediaPlayer</a:t>
            </a:r>
            <a:r>
              <a:rPr lang="en-US" sz="2000" dirty="0"/>
              <a:t> = </a:t>
            </a:r>
            <a:r>
              <a:rPr lang="en-US" sz="2000" dirty="0" err="1"/>
              <a:t>MediaPlayer.Create</a:t>
            </a:r>
            <a:r>
              <a:rPr lang="en-US" sz="2000" dirty="0"/>
              <a:t>(</a:t>
            </a:r>
            <a:r>
              <a:rPr lang="en-US" sz="2000" dirty="0" err="1"/>
              <a:t>Android.App.Application.Context</a:t>
            </a:r>
            <a:r>
              <a:rPr lang="en-US" sz="2000" dirty="0"/>
              <a:t>, </a:t>
            </a:r>
            <a:r>
              <a:rPr lang="en-US" sz="2000" dirty="0" err="1"/>
              <a:t>Resource.Raw.sample</a:t>
            </a:r>
            <a:r>
              <a:rPr lang="en-US" sz="2000" dirty="0" smtClean="0"/>
              <a:t>);</a:t>
            </a:r>
            <a:endParaRPr lang="ru-RU" sz="2000" dirty="0" smtClean="0"/>
          </a:p>
          <a:p>
            <a:pPr marL="0" indent="0">
              <a:buSzPts val="1100"/>
              <a:buNone/>
            </a:pPr>
            <a:r>
              <a:rPr lang="ru-RU" sz="2000" dirty="0"/>
              <a:t>В методе </a:t>
            </a:r>
            <a:r>
              <a:rPr lang="en-US" sz="2000" dirty="0" err="1" smtClean="0"/>
              <a:t>StopAudio</a:t>
            </a:r>
            <a:r>
              <a:rPr lang="en-US" sz="2000" dirty="0" smtClean="0"/>
              <a:t>() </a:t>
            </a:r>
            <a:r>
              <a:rPr lang="ru-RU" sz="2000" dirty="0"/>
              <a:t>может быть описано следующее</a:t>
            </a:r>
            <a:r>
              <a:rPr lang="en-US" sz="2000" dirty="0" smtClean="0"/>
              <a:t>:</a:t>
            </a:r>
          </a:p>
          <a:p>
            <a:pPr marL="0" indent="0">
              <a:buSzPts val="1100"/>
              <a:buNone/>
            </a:pPr>
            <a:r>
              <a:rPr lang="en-US" sz="2000" i="1" dirty="0"/>
              <a:t>if (_</a:t>
            </a:r>
            <a:r>
              <a:rPr lang="en-US" sz="2000" i="1" dirty="0" err="1"/>
              <a:t>mediaPlayer</a:t>
            </a:r>
            <a:r>
              <a:rPr lang="en-US" sz="2000" i="1" dirty="0"/>
              <a:t> != null &amp;&amp; _</a:t>
            </a:r>
            <a:r>
              <a:rPr lang="en-US" sz="2000" i="1" dirty="0" err="1"/>
              <a:t>mediaPlayer.IsPlaying</a:t>
            </a:r>
            <a:r>
              <a:rPr lang="en-US" sz="2000" i="1" dirty="0"/>
              <a:t>)</a:t>
            </a:r>
          </a:p>
          <a:p>
            <a:pPr marL="0" indent="0">
              <a:buSzPts val="1100"/>
              <a:buNone/>
            </a:pPr>
            <a:r>
              <a:rPr lang="en-US" sz="2000" i="1" dirty="0"/>
              <a:t>            {</a:t>
            </a:r>
          </a:p>
          <a:p>
            <a:pPr marL="0" indent="0">
              <a:buSzPts val="1100"/>
              <a:buNone/>
            </a:pPr>
            <a:r>
              <a:rPr lang="en-US" sz="2000" i="1" dirty="0"/>
              <a:t>                _</a:t>
            </a:r>
            <a:r>
              <a:rPr lang="en-US" sz="2000" i="1" dirty="0" err="1"/>
              <a:t>mediaPlayer.Stop</a:t>
            </a:r>
            <a:r>
              <a:rPr lang="en-US" sz="2000" i="1" dirty="0"/>
              <a:t>();</a:t>
            </a:r>
          </a:p>
          <a:p>
            <a:pPr marL="0" indent="0">
              <a:buSzPts val="1100"/>
              <a:buNone/>
            </a:pPr>
            <a:r>
              <a:rPr lang="en-US" sz="2000" i="1" dirty="0"/>
              <a:t>                _</a:t>
            </a:r>
            <a:r>
              <a:rPr lang="en-US" sz="2000" i="1" dirty="0" err="1"/>
              <a:t>mediaPlayer.Release</a:t>
            </a:r>
            <a:r>
              <a:rPr lang="en-US" sz="2000" i="1" dirty="0"/>
              <a:t>();</a:t>
            </a:r>
          </a:p>
          <a:p>
            <a:pPr marL="0" indent="0">
              <a:buSzPts val="1100"/>
              <a:buNone/>
            </a:pPr>
            <a:r>
              <a:rPr lang="en-US" sz="2000" i="1" dirty="0"/>
              <a:t>                _</a:t>
            </a:r>
            <a:r>
              <a:rPr lang="en-US" sz="2000" i="1" dirty="0" err="1"/>
              <a:t>mediaPlayer</a:t>
            </a:r>
            <a:r>
              <a:rPr lang="en-US" sz="2000" i="1" dirty="0"/>
              <a:t> = null;</a:t>
            </a:r>
          </a:p>
          <a:p>
            <a:pPr marL="0" indent="0">
              <a:buSzPts val="1100"/>
              <a:buNone/>
            </a:pPr>
            <a:r>
              <a:rPr lang="en-US" sz="2000" i="1" dirty="0"/>
              <a:t>            </a:t>
            </a:r>
            <a:r>
              <a:rPr lang="en-US" sz="2000" i="1" dirty="0" smtClean="0"/>
              <a:t>}</a:t>
            </a:r>
          </a:p>
          <a:p>
            <a:pPr marL="0" indent="0">
              <a:buSzPts val="1100"/>
              <a:buNone/>
            </a:pPr>
            <a:r>
              <a:rPr lang="ru-RU" sz="1800" b="1" i="1" dirty="0" smtClean="0"/>
              <a:t>Прим. Раз у нас записано </a:t>
            </a:r>
            <a:r>
              <a:rPr lang="en-US" sz="1800" b="1" i="1" dirty="0" err="1" smtClean="0"/>
              <a:t>Resource.Raw.sample</a:t>
            </a:r>
            <a:r>
              <a:rPr lang="ru-RU" sz="1800" b="1" i="1" dirty="0" smtClean="0"/>
              <a:t>, то и аудио должно храниться в папке проекта в папке </a:t>
            </a:r>
            <a:r>
              <a:rPr lang="en-US" sz="1800" b="1" i="1" dirty="0" smtClean="0"/>
              <a:t>Raw </a:t>
            </a:r>
            <a:r>
              <a:rPr lang="ru-RU" sz="1800" b="1" i="1" dirty="0" smtClean="0"/>
              <a:t>под названием </a:t>
            </a:r>
            <a:r>
              <a:rPr lang="en-US" sz="1800" b="1" i="1" dirty="0" smtClean="0"/>
              <a:t>sample.mp3</a:t>
            </a:r>
            <a:endParaRPr lang="ru-RU" sz="1800" b="1" i="1" dirty="0" smtClean="0"/>
          </a:p>
        </p:txBody>
      </p:sp>
    </p:spTree>
    <p:extLst>
      <p:ext uri="{BB962C8B-B14F-4D97-AF65-F5344CB8AC3E}">
        <p14:creationId xmlns:p14="http://schemas.microsoft.com/office/powerpoint/2010/main" val="2263093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28"/>
          <p:cNvSpPr txBox="1">
            <a:spLocks noGrp="1"/>
          </p:cNvSpPr>
          <p:nvPr>
            <p:ph type="title"/>
          </p:nvPr>
        </p:nvSpPr>
        <p:spPr>
          <a:xfrm>
            <a:off x="959984" y="612171"/>
            <a:ext cx="10272000" cy="7636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r>
              <a:rPr lang="en" dirty="0" smtClean="0">
                <a:solidFill>
                  <a:schemeClr val="accent2"/>
                </a:solidFill>
              </a:rPr>
              <a:t>&lt;/</a:t>
            </a:r>
            <a:r>
              <a:rPr lang="en" dirty="0" smtClean="0"/>
              <a:t> </a:t>
            </a:r>
            <a:r>
              <a:rPr lang="ru-RU" dirty="0" smtClean="0"/>
              <a:t>Пример реализации </a:t>
            </a:r>
            <a:r>
              <a:rPr lang="en-US" b="1" dirty="0" err="1" smtClean="0"/>
              <a:t>IAudioService.cs</a:t>
            </a:r>
            <a:endParaRPr dirty="0"/>
          </a:p>
        </p:txBody>
      </p:sp>
      <p:sp>
        <p:nvSpPr>
          <p:cNvPr id="229" name="Google Shape;229;p28"/>
          <p:cNvSpPr txBox="1">
            <a:spLocks noGrp="1"/>
          </p:cNvSpPr>
          <p:nvPr>
            <p:ph type="body" idx="1"/>
          </p:nvPr>
        </p:nvSpPr>
        <p:spPr>
          <a:xfrm>
            <a:off x="701024" y="1272862"/>
            <a:ext cx="10789920" cy="3990916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indent="0">
              <a:buSzPts val="1100"/>
              <a:buNone/>
            </a:pPr>
            <a:r>
              <a:rPr lang="en-US" sz="2000" dirty="0"/>
              <a:t>using System;</a:t>
            </a:r>
          </a:p>
          <a:p>
            <a:pPr marL="0" indent="0">
              <a:buSzPts val="1100"/>
              <a:buNone/>
            </a:pPr>
            <a:r>
              <a:rPr lang="en-US" sz="2000" dirty="0"/>
              <a:t>using </a:t>
            </a:r>
            <a:r>
              <a:rPr lang="en-US" sz="2000" dirty="0" err="1"/>
              <a:t>System.Collections.Generic</a:t>
            </a:r>
            <a:r>
              <a:rPr lang="en-US" sz="2000" dirty="0"/>
              <a:t>;</a:t>
            </a:r>
          </a:p>
          <a:p>
            <a:pPr marL="0" indent="0">
              <a:buSzPts val="1100"/>
              <a:buNone/>
            </a:pPr>
            <a:r>
              <a:rPr lang="en-US" sz="2000" dirty="0"/>
              <a:t>using </a:t>
            </a:r>
            <a:r>
              <a:rPr lang="en-US" sz="2000" dirty="0" err="1"/>
              <a:t>System.Text</a:t>
            </a:r>
            <a:r>
              <a:rPr lang="en-US" sz="2000" dirty="0"/>
              <a:t>;</a:t>
            </a:r>
          </a:p>
          <a:p>
            <a:pPr marL="0" indent="0">
              <a:buSzPts val="1100"/>
              <a:buNone/>
            </a:pPr>
            <a:endParaRPr lang="en-US" sz="2000" dirty="0"/>
          </a:p>
          <a:p>
            <a:pPr marL="0" indent="0">
              <a:buSzPts val="1100"/>
              <a:buNone/>
            </a:pPr>
            <a:r>
              <a:rPr lang="en-US" sz="2000" dirty="0"/>
              <a:t>namespace </a:t>
            </a:r>
            <a:r>
              <a:rPr lang="en-US" sz="2000" dirty="0" err="1"/>
              <a:t>SimpleMediaApp</a:t>
            </a:r>
            <a:endParaRPr lang="en-US" sz="2000" dirty="0"/>
          </a:p>
          <a:p>
            <a:pPr marL="0" indent="0">
              <a:buSzPts val="1100"/>
              <a:buNone/>
            </a:pPr>
            <a:r>
              <a:rPr lang="en-US" sz="2000" dirty="0"/>
              <a:t>{</a:t>
            </a:r>
          </a:p>
          <a:p>
            <a:pPr marL="0" indent="0">
              <a:buSzPts val="1100"/>
              <a:buNone/>
            </a:pPr>
            <a:r>
              <a:rPr lang="en-US" sz="2000" dirty="0"/>
              <a:t>    public interface </a:t>
            </a:r>
            <a:r>
              <a:rPr lang="en-US" sz="2000" dirty="0" err="1"/>
              <a:t>IAudioService</a:t>
            </a:r>
            <a:endParaRPr lang="en-US" sz="2000" dirty="0"/>
          </a:p>
          <a:p>
            <a:pPr marL="0" indent="0">
              <a:buSzPts val="1100"/>
              <a:buNone/>
            </a:pPr>
            <a:r>
              <a:rPr lang="en-US" sz="2000" dirty="0"/>
              <a:t>    {</a:t>
            </a:r>
          </a:p>
          <a:p>
            <a:pPr marL="0" indent="0">
              <a:buSzPts val="1100"/>
              <a:buNone/>
            </a:pPr>
            <a:r>
              <a:rPr lang="en-US" sz="2000" dirty="0"/>
              <a:t>        void </a:t>
            </a:r>
            <a:r>
              <a:rPr lang="en-US" sz="2000" dirty="0" err="1"/>
              <a:t>PlayAudio</a:t>
            </a:r>
            <a:r>
              <a:rPr lang="en-US" sz="2000" dirty="0"/>
              <a:t>();</a:t>
            </a:r>
          </a:p>
          <a:p>
            <a:pPr marL="0" indent="0">
              <a:buSzPts val="1100"/>
              <a:buNone/>
            </a:pPr>
            <a:r>
              <a:rPr lang="en-US" sz="2000" dirty="0"/>
              <a:t>        void </a:t>
            </a:r>
            <a:r>
              <a:rPr lang="en-US" sz="2000" dirty="0" err="1"/>
              <a:t>StopAudio</a:t>
            </a:r>
            <a:r>
              <a:rPr lang="en-US" sz="2000" dirty="0"/>
              <a:t>();</a:t>
            </a:r>
          </a:p>
          <a:p>
            <a:pPr marL="0" indent="0">
              <a:buSzPts val="1100"/>
              <a:buNone/>
            </a:pPr>
            <a:r>
              <a:rPr lang="en-US" sz="2000" dirty="0"/>
              <a:t>    }</a:t>
            </a:r>
          </a:p>
          <a:p>
            <a:pPr marL="0" indent="0">
              <a:buSzPts val="1100"/>
              <a:buNone/>
            </a:pPr>
            <a:endParaRPr lang="en-US" sz="2000" dirty="0"/>
          </a:p>
          <a:p>
            <a:pPr marL="0" indent="0">
              <a:buSzPts val="1100"/>
              <a:buNone/>
            </a:pPr>
            <a:r>
              <a:rPr lang="en-US" sz="2000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199900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Google Shape;229;p28"/>
          <p:cNvSpPr txBox="1">
            <a:spLocks noGrp="1"/>
          </p:cNvSpPr>
          <p:nvPr>
            <p:ph type="body" idx="1"/>
          </p:nvPr>
        </p:nvSpPr>
        <p:spPr>
          <a:xfrm>
            <a:off x="701024" y="1251702"/>
            <a:ext cx="7273599" cy="3990916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203195" indent="0">
              <a:buNone/>
            </a:pPr>
            <a:r>
              <a:rPr lang="en-US" sz="1800" b="1" dirty="0" smtClean="0"/>
              <a:t>1)</a:t>
            </a:r>
            <a:r>
              <a:rPr lang="ru-RU" sz="1800" b="1" dirty="0" smtClean="0"/>
              <a:t>В </a:t>
            </a:r>
            <a:r>
              <a:rPr lang="ru-RU" sz="1800" b="1" dirty="0"/>
              <a:t>общем проекте создайте файл </a:t>
            </a:r>
            <a:r>
              <a:rPr lang="ru-RU" sz="1800" b="1" dirty="0" err="1"/>
              <a:t>IAudioService.cs</a:t>
            </a:r>
            <a:r>
              <a:rPr lang="ru-RU" sz="1800" b="1" dirty="0" smtClean="0"/>
              <a:t>:</a:t>
            </a:r>
          </a:p>
          <a:p>
            <a:pPr marL="203195" indent="0">
              <a:buNone/>
            </a:pPr>
            <a:r>
              <a:rPr lang="en-US" sz="1800" b="1" dirty="0"/>
              <a:t>public interface </a:t>
            </a:r>
            <a:r>
              <a:rPr lang="en-US" sz="1800" b="1" dirty="0" err="1"/>
              <a:t>IAudioService</a:t>
            </a:r>
            <a:endParaRPr lang="en-US" sz="1800" b="1" dirty="0"/>
          </a:p>
          <a:p>
            <a:pPr marL="203195" indent="0">
              <a:buNone/>
            </a:pPr>
            <a:r>
              <a:rPr lang="en-US" sz="1800" b="1" dirty="0"/>
              <a:t>{</a:t>
            </a:r>
          </a:p>
          <a:p>
            <a:pPr marL="203195" indent="0">
              <a:buNone/>
            </a:pPr>
            <a:r>
              <a:rPr lang="en-US" sz="1800" b="1" dirty="0"/>
              <a:t>    void </a:t>
            </a:r>
            <a:r>
              <a:rPr lang="en-US" sz="1800" b="1" dirty="0" err="1"/>
              <a:t>PlayAudio</a:t>
            </a:r>
            <a:r>
              <a:rPr lang="en-US" sz="1800" b="1" dirty="0"/>
              <a:t>();</a:t>
            </a:r>
          </a:p>
          <a:p>
            <a:pPr marL="203195" indent="0">
              <a:buNone/>
            </a:pPr>
            <a:r>
              <a:rPr lang="en-US" sz="1800" b="1" dirty="0"/>
              <a:t>    void </a:t>
            </a:r>
            <a:r>
              <a:rPr lang="en-US" sz="1800" b="1" dirty="0" err="1"/>
              <a:t>StopAudio</a:t>
            </a:r>
            <a:r>
              <a:rPr lang="en-US" sz="1800" b="1" dirty="0"/>
              <a:t>();</a:t>
            </a:r>
          </a:p>
          <a:p>
            <a:pPr marL="203195" indent="0">
              <a:buNone/>
            </a:pPr>
            <a:r>
              <a:rPr lang="en-US" sz="1800" b="1" dirty="0"/>
              <a:t>}</a:t>
            </a:r>
          </a:p>
          <a:p>
            <a:pPr marL="203195" indent="0">
              <a:buNone/>
            </a:pPr>
            <a:r>
              <a:rPr lang="ru-RU" sz="1800" dirty="0"/>
              <a:t>Этот интерфейс позволит общему коду обращаться к </a:t>
            </a:r>
            <a:r>
              <a:rPr lang="ru-RU" sz="1800" dirty="0" err="1"/>
              <a:t>платформо</a:t>
            </a:r>
            <a:r>
              <a:rPr lang="ru-RU" sz="1800" dirty="0"/>
              <a:t>-зависимым функциям</a:t>
            </a:r>
            <a:r>
              <a:rPr lang="ru-RU" sz="1800" dirty="0" smtClean="0"/>
              <a:t>.</a:t>
            </a:r>
          </a:p>
          <a:p>
            <a:pPr marL="203195" indent="0">
              <a:buNone/>
            </a:pPr>
            <a:r>
              <a:rPr lang="en-US" sz="1800" dirty="0" smtClean="0"/>
              <a:t>2) </a:t>
            </a:r>
            <a:r>
              <a:rPr lang="ru-RU" sz="1800" dirty="0" smtClean="0"/>
              <a:t>В </a:t>
            </a:r>
            <a:r>
              <a:rPr lang="ru-RU" sz="1800" dirty="0"/>
              <a:t>общем проекте откройте </a:t>
            </a:r>
            <a:r>
              <a:rPr lang="ru-RU" sz="1800" dirty="0" err="1"/>
              <a:t>MainPage.xaml</a:t>
            </a:r>
            <a:r>
              <a:rPr lang="ru-RU" sz="1800" dirty="0"/>
              <a:t> и добавьте кнопки для управления </a:t>
            </a:r>
            <a:r>
              <a:rPr lang="ru-RU" sz="1800" dirty="0" smtClean="0"/>
              <a:t>аудио</a:t>
            </a:r>
            <a:r>
              <a:rPr lang="en-US" sz="1800" dirty="0"/>
              <a:t>.</a:t>
            </a:r>
            <a:endParaRPr lang="ru-RU" sz="1800" dirty="0" smtClean="0"/>
          </a:p>
          <a:p>
            <a:pPr marL="203195" indent="0">
              <a:buNone/>
            </a:pPr>
            <a:r>
              <a:rPr lang="en-US" sz="1800" dirty="0" smtClean="0"/>
              <a:t>3) </a:t>
            </a:r>
            <a:r>
              <a:rPr lang="ru-RU" sz="1800" dirty="0" smtClean="0"/>
              <a:t>В </a:t>
            </a:r>
            <a:r>
              <a:rPr lang="ru-RU" sz="1800" dirty="0"/>
              <a:t>файле </a:t>
            </a:r>
            <a:r>
              <a:rPr lang="ru-RU" sz="1800" dirty="0" err="1"/>
              <a:t>MainPage.xaml.cs</a:t>
            </a:r>
            <a:r>
              <a:rPr lang="ru-RU" sz="1800" dirty="0"/>
              <a:t> добавьте обработку событий для кнопок:</a:t>
            </a:r>
          </a:p>
          <a:p>
            <a:pPr marL="203195" indent="0">
              <a:buNone/>
            </a:pPr>
            <a:r>
              <a:rPr lang="ru-RU" sz="1800" dirty="0" smtClean="0"/>
              <a:t>Пример управления</a:t>
            </a:r>
            <a:r>
              <a:rPr lang="en-US" sz="1800" dirty="0" smtClean="0"/>
              <a:t>:</a:t>
            </a:r>
          </a:p>
          <a:p>
            <a:pPr marL="203195" indent="0">
              <a:buNone/>
            </a:pPr>
            <a:r>
              <a:rPr lang="en-US" sz="1800" dirty="0" err="1" smtClean="0"/>
              <a:t>DependencyService.Get</a:t>
            </a:r>
            <a:r>
              <a:rPr lang="en-US" sz="1800" dirty="0" smtClean="0"/>
              <a:t>&lt;</a:t>
            </a:r>
            <a:r>
              <a:rPr lang="en-US" sz="1800" dirty="0" err="1" smtClean="0"/>
              <a:t>IAudioService</a:t>
            </a:r>
            <a:r>
              <a:rPr lang="en-US" sz="1800" dirty="0"/>
              <a:t>&gt;().</a:t>
            </a:r>
            <a:r>
              <a:rPr lang="en-US" sz="1800" dirty="0" err="1"/>
              <a:t>PlayAudio</a:t>
            </a:r>
            <a:r>
              <a:rPr lang="en-US" sz="1800" dirty="0" smtClean="0"/>
              <a:t>();</a:t>
            </a:r>
            <a:endParaRPr lang="ru-RU" sz="1800" dirty="0" smtClean="0"/>
          </a:p>
          <a:p>
            <a:pPr marL="203195" indent="0">
              <a:buNone/>
            </a:pPr>
            <a:r>
              <a:rPr lang="ru-RU" sz="1800" dirty="0"/>
              <a:t>4) Добавьте </a:t>
            </a:r>
            <a:r>
              <a:rPr lang="en-US" sz="1800" dirty="0" err="1"/>
              <a:t>AudioService.cs</a:t>
            </a:r>
            <a:r>
              <a:rPr lang="en-US" sz="1800" dirty="0"/>
              <a:t> </a:t>
            </a:r>
            <a:r>
              <a:rPr lang="ru-RU" sz="1800" dirty="0"/>
              <a:t>в файлы </a:t>
            </a:r>
            <a:r>
              <a:rPr lang="en-US" sz="1800" dirty="0" smtClean="0"/>
              <a:t>Android</a:t>
            </a:r>
            <a:endParaRPr lang="ru-RU" sz="1800" dirty="0" smtClean="0"/>
          </a:p>
          <a:p>
            <a:pPr marL="203195" indent="0">
              <a:buNone/>
            </a:pPr>
            <a:r>
              <a:rPr lang="ru-RU" sz="1800" dirty="0" smtClean="0"/>
              <a:t>5) </a:t>
            </a:r>
            <a:r>
              <a:rPr lang="ru-RU" sz="1800" dirty="0"/>
              <a:t>Добавьте </a:t>
            </a:r>
            <a:r>
              <a:rPr lang="en-US" sz="1800" b="1" dirty="0" err="1" smtClean="0"/>
              <a:t>IAudioService.cs</a:t>
            </a:r>
            <a:r>
              <a:rPr lang="ru-RU" sz="1800" b="1" dirty="0" smtClean="0"/>
              <a:t> в общие файлы проекта</a:t>
            </a:r>
            <a:endParaRPr lang="en-US" sz="1800" dirty="0" smtClean="0"/>
          </a:p>
          <a:p>
            <a:pPr marL="203195" indent="0">
              <a:buNone/>
            </a:pPr>
            <a:endParaRPr lang="ru-RU" sz="1800" dirty="0"/>
          </a:p>
          <a:p>
            <a:pPr marL="203195" indent="0">
              <a:buNone/>
            </a:pPr>
            <a:endParaRPr lang="ru-RU" sz="1800" dirty="0"/>
          </a:p>
          <a:p>
            <a:pPr marL="203195" indent="0">
              <a:buNone/>
            </a:pPr>
            <a:r>
              <a:rPr lang="ru-RU" sz="1800" dirty="0"/>
              <a:t/>
            </a:r>
            <a:br>
              <a:rPr lang="ru-RU" sz="1800" dirty="0"/>
            </a:br>
            <a:endParaRPr lang="ru-RU" sz="1800" b="1" dirty="0"/>
          </a:p>
        </p:txBody>
      </p:sp>
      <p:sp>
        <p:nvSpPr>
          <p:cNvPr id="5" name="Google Shape;228;p28"/>
          <p:cNvSpPr txBox="1">
            <a:spLocks noGrp="1"/>
          </p:cNvSpPr>
          <p:nvPr>
            <p:ph type="title"/>
          </p:nvPr>
        </p:nvSpPr>
        <p:spPr>
          <a:xfrm>
            <a:off x="959984" y="612171"/>
            <a:ext cx="10272000" cy="7636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r>
              <a:rPr lang="en" dirty="0">
                <a:solidFill>
                  <a:schemeClr val="accent2"/>
                </a:solidFill>
              </a:rPr>
              <a:t>&lt;/</a:t>
            </a:r>
            <a:r>
              <a:rPr lang="en" dirty="0"/>
              <a:t> </a:t>
            </a:r>
            <a:r>
              <a:rPr lang="ru-RU" b="1" dirty="0" smtClean="0"/>
              <a:t>Выполните задания</a:t>
            </a:r>
            <a:r>
              <a:rPr lang="ru-RU" dirty="0" smtClean="0"/>
              <a:t>	</a:t>
            </a:r>
            <a:endParaRPr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58771" y="675401"/>
            <a:ext cx="3132173" cy="53193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0366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New Operating System Design Pitch Deck by Slidesgo">
  <a:themeElements>
    <a:clrScheme name="Simple Light">
      <a:dk1>
        <a:srgbClr val="FFFFFF"/>
      </a:dk1>
      <a:lt1>
        <a:srgbClr val="2D323C"/>
      </a:lt1>
      <a:dk2>
        <a:srgbClr val="242830"/>
      </a:dk2>
      <a:lt2>
        <a:srgbClr val="FFDB5D"/>
      </a:lt2>
      <a:accent1>
        <a:srgbClr val="94EE6B"/>
      </a:accent1>
      <a:accent2>
        <a:srgbClr val="E81981"/>
      </a:accent2>
      <a:accent3>
        <a:srgbClr val="BD64B5"/>
      </a:accent3>
      <a:accent4>
        <a:srgbClr val="FFFFFF"/>
      </a:accent4>
      <a:accent5>
        <a:srgbClr val="FFFFFF"/>
      </a:accent5>
      <a:accent6>
        <a:srgbClr val="FFFFFF"/>
      </a:accent6>
      <a:hlink>
        <a:srgbClr val="FFFFFF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417</TotalTime>
  <Words>222</Words>
  <Application>Microsoft Office PowerPoint</Application>
  <PresentationFormat>Широкоэкранный</PresentationFormat>
  <Paragraphs>65</Paragraphs>
  <Slides>9</Slides>
  <Notes>9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4" baseType="lpstr">
      <vt:lpstr>Arial</vt:lpstr>
      <vt:lpstr>Calibri</vt:lpstr>
      <vt:lpstr>Quantico</vt:lpstr>
      <vt:lpstr>Source Code Pro</vt:lpstr>
      <vt:lpstr>New Operating System Design Pitch Deck by Slidesgo</vt:lpstr>
      <vt:lpstr>Приложение для работы с воспроизведением аудио</vt:lpstr>
      <vt:lpstr>&lt;/ MediaElement</vt:lpstr>
      <vt:lpstr>&lt;/ NuGet  </vt:lpstr>
      <vt:lpstr>&lt;/ NuGet  </vt:lpstr>
      <vt:lpstr>Презентация PowerPoint</vt:lpstr>
      <vt:lpstr>&lt;/ Альтернативы </vt:lpstr>
      <vt:lpstr>&lt;/ Воспроизведение и остановка </vt:lpstr>
      <vt:lpstr>&lt;/ Пример реализации IAudioService.cs</vt:lpstr>
      <vt:lpstr>&lt;/ Выполните задания 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sdd</dc:title>
  <dc:creator>Учетная запись Майкрософт</dc:creator>
  <cp:lastModifiedBy>Учетная запись Майкрософт</cp:lastModifiedBy>
  <cp:revision>37</cp:revision>
  <dcterms:created xsi:type="dcterms:W3CDTF">2024-09-22T22:58:42Z</dcterms:created>
  <dcterms:modified xsi:type="dcterms:W3CDTF">2025-03-06T07:44:06Z</dcterms:modified>
</cp:coreProperties>
</file>